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media/image41.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68" r:id="rId3"/>
    <p:sldId id="336" r:id="rId4"/>
    <p:sldId id="337" r:id="rId5"/>
    <p:sldId id="307" r:id="rId6"/>
    <p:sldId id="308" r:id="rId7"/>
    <p:sldId id="327" r:id="rId8"/>
    <p:sldId id="328" r:id="rId9"/>
    <p:sldId id="305" r:id="rId10"/>
    <p:sldId id="339" r:id="rId11"/>
    <p:sldId id="330" r:id="rId12"/>
    <p:sldId id="296" r:id="rId13"/>
    <p:sldId id="318" r:id="rId14"/>
    <p:sldId id="295" r:id="rId15"/>
    <p:sldId id="319" r:id="rId16"/>
    <p:sldId id="304" r:id="rId17"/>
    <p:sldId id="290" r:id="rId18"/>
    <p:sldId id="316" r:id="rId19"/>
    <p:sldId id="335" r:id="rId20"/>
    <p:sldId id="33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94660"/>
  </p:normalViewPr>
  <p:slideViewPr>
    <p:cSldViewPr snapToGrid="0">
      <p:cViewPr varScale="1">
        <p:scale>
          <a:sx n="59" d="100"/>
          <a:sy n="59" d="100"/>
        </p:scale>
        <p:origin x="107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4" Type="http://schemas.openxmlformats.org/officeDocument/2006/relationships/image" Target="../media/image5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757972-83DC-45ED-AB1C-F1EE241EF5C4}"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AA49A845-87DF-49E2-8393-0C59EB064AB6}">
      <dgm:prSet/>
      <dgm:spPr/>
      <dgm:t>
        <a:bodyPr/>
        <a:lstStyle/>
        <a:p>
          <a:pPr>
            <a:lnSpc>
              <a:spcPct val="100000"/>
            </a:lnSpc>
          </a:pPr>
          <a:r>
            <a:rPr lang="en-US" dirty="0">
              <a:solidFill>
                <a:srgbClr val="1F1F1F"/>
              </a:solidFill>
              <a:latin typeface="Times New Roman"/>
              <a:cs typeface="Times New Roman"/>
            </a:rPr>
            <a:t>(Year 1) €28 </a:t>
          </a:r>
          <a:r>
            <a:rPr lang="en-US" dirty="0" err="1">
              <a:solidFill>
                <a:srgbClr val="1F1F1F"/>
              </a:solidFill>
              <a:latin typeface="Times New Roman"/>
              <a:cs typeface="Times New Roman"/>
            </a:rPr>
            <a:t>mln</a:t>
          </a:r>
          <a:r>
            <a:rPr lang="en-US" dirty="0">
              <a:solidFill>
                <a:srgbClr val="1F1F1F"/>
              </a:solidFill>
              <a:latin typeface="Times New Roman"/>
              <a:cs typeface="Times New Roman"/>
            </a:rPr>
            <a:t> projected revenue in Frankfurt alone (10% commission model). Strategic discounts to drive user acquisition (10% discounts offered)</a:t>
          </a:r>
          <a:endParaRPr lang="en-US" dirty="0">
            <a:solidFill>
              <a:srgbClr val="000000"/>
            </a:solidFill>
            <a:latin typeface="Times New Roman"/>
            <a:cs typeface="Times New Roman"/>
          </a:endParaRPr>
        </a:p>
      </dgm:t>
    </dgm:pt>
    <dgm:pt modelId="{E69EB864-EA6E-4D45-83EC-6886A4495F4C}" type="parTrans" cxnId="{5E91F9D1-0925-4B35-8953-8B1469EE0E4B}">
      <dgm:prSet/>
      <dgm:spPr/>
      <dgm:t>
        <a:bodyPr/>
        <a:lstStyle/>
        <a:p>
          <a:endParaRPr lang="en-US"/>
        </a:p>
      </dgm:t>
    </dgm:pt>
    <dgm:pt modelId="{1EB385E3-E3C7-46A2-9CED-3AB1D6088132}" type="sibTrans" cxnId="{5E91F9D1-0925-4B35-8953-8B1469EE0E4B}">
      <dgm:prSet/>
      <dgm:spPr/>
      <dgm:t>
        <a:bodyPr/>
        <a:lstStyle/>
        <a:p>
          <a:endParaRPr lang="en-US"/>
        </a:p>
      </dgm:t>
    </dgm:pt>
    <dgm:pt modelId="{939DC0D0-9AFF-4C7E-9180-786C800F32B1}">
      <dgm:prSet/>
      <dgm:spPr/>
      <dgm:t>
        <a:bodyPr/>
        <a:lstStyle/>
        <a:p>
          <a:pPr rtl="0">
            <a:lnSpc>
              <a:spcPct val="100000"/>
            </a:lnSpc>
          </a:pPr>
          <a:r>
            <a:rPr lang="en-US" dirty="0">
              <a:solidFill>
                <a:srgbClr val="1F1F1F"/>
              </a:solidFill>
              <a:latin typeface="Times New Roman"/>
              <a:cs typeface="Times New Roman"/>
            </a:rPr>
            <a:t>Break-even achieved in Year 4 (189 </a:t>
          </a:r>
          <a:r>
            <a:rPr lang="en-US" dirty="0" err="1">
              <a:solidFill>
                <a:srgbClr val="1F1F1F"/>
              </a:solidFill>
              <a:latin typeface="Times New Roman"/>
              <a:cs typeface="Times New Roman"/>
            </a:rPr>
            <a:t>mln</a:t>
          </a:r>
          <a:r>
            <a:rPr lang="en-US" dirty="0">
              <a:solidFill>
                <a:srgbClr val="1F1F1F"/>
              </a:solidFill>
              <a:latin typeface="Times New Roman"/>
              <a:cs typeface="Times New Roman"/>
            </a:rPr>
            <a:t> revenue, 2.2 </a:t>
          </a:r>
          <a:r>
            <a:rPr lang="en-US" dirty="0" err="1">
              <a:solidFill>
                <a:srgbClr val="1F1F1F"/>
              </a:solidFill>
              <a:latin typeface="Times New Roman"/>
              <a:cs typeface="Times New Roman"/>
            </a:rPr>
            <a:t>mln</a:t>
          </a:r>
          <a:r>
            <a:rPr lang="en-US" dirty="0">
              <a:solidFill>
                <a:srgbClr val="1F1F1F"/>
              </a:solidFill>
              <a:latin typeface="Times New Roman"/>
              <a:cs typeface="Times New Roman"/>
            </a:rPr>
            <a:t> profit)</a:t>
          </a:r>
          <a:endParaRPr lang="en-US" dirty="0">
            <a:solidFill>
              <a:srgbClr val="000000"/>
            </a:solidFill>
            <a:latin typeface="Times New Roman"/>
            <a:cs typeface="Times New Roman"/>
          </a:endParaRPr>
        </a:p>
      </dgm:t>
    </dgm:pt>
    <dgm:pt modelId="{CA13F2F8-2F0B-4102-A944-86EF84F3C670}" type="parTrans" cxnId="{5A324ADF-FF06-4E52-91FF-04E3D33B690A}">
      <dgm:prSet/>
      <dgm:spPr/>
      <dgm:t>
        <a:bodyPr/>
        <a:lstStyle/>
        <a:p>
          <a:endParaRPr lang="en-US"/>
        </a:p>
      </dgm:t>
    </dgm:pt>
    <dgm:pt modelId="{372D2CF6-0900-464A-A056-6B666366067C}" type="sibTrans" cxnId="{5A324ADF-FF06-4E52-91FF-04E3D33B690A}">
      <dgm:prSet/>
      <dgm:spPr/>
      <dgm:t>
        <a:bodyPr/>
        <a:lstStyle/>
        <a:p>
          <a:endParaRPr lang="en-US"/>
        </a:p>
      </dgm:t>
    </dgm:pt>
    <dgm:pt modelId="{5FA6AEEA-BCFD-454C-9945-95AEA92C5378}">
      <dgm:prSet phldr="0"/>
      <dgm:spPr/>
      <dgm:t>
        <a:bodyPr/>
        <a:lstStyle/>
        <a:p>
          <a:pPr rtl="0">
            <a:lnSpc>
              <a:spcPct val="100000"/>
            </a:lnSpc>
          </a:pPr>
          <a:r>
            <a:rPr lang="en-US">
              <a:solidFill>
                <a:srgbClr val="1F1F1F"/>
              </a:solidFill>
              <a:latin typeface="Times New Roman"/>
              <a:cs typeface="Times New Roman"/>
            </a:rPr>
            <a:t>The Growth Trajectory (Years 2-5):</a:t>
          </a:r>
          <a:r>
            <a:rPr lang="en-US">
              <a:solidFill>
                <a:srgbClr val="000000"/>
              </a:solidFill>
              <a:latin typeface="Times New Roman"/>
              <a:cs typeface="Times New Roman"/>
            </a:rPr>
            <a:t> </a:t>
          </a:r>
          <a:r>
            <a:rPr lang="en-US">
              <a:solidFill>
                <a:srgbClr val="1F1F1F"/>
              </a:solidFill>
              <a:latin typeface="Times New Roman"/>
              <a:cs typeface="Times New Roman"/>
            </a:rPr>
            <a:t>Aggressive year-over-year revenue growth (1.5x).</a:t>
          </a:r>
          <a:r>
            <a:rPr lang="en-US">
              <a:solidFill>
                <a:srgbClr val="000000"/>
              </a:solidFill>
              <a:latin typeface="Times New Roman"/>
              <a:cs typeface="Times New Roman"/>
            </a:rPr>
            <a:t> </a:t>
          </a:r>
        </a:p>
      </dgm:t>
    </dgm:pt>
    <dgm:pt modelId="{1B806460-3A2A-4C65-82FE-DB2D1EEA329B}" type="parTrans" cxnId="{750D0BE2-37B6-4B44-BFE3-5AEC7AAFDDDB}">
      <dgm:prSet/>
      <dgm:spPr/>
      <dgm:t>
        <a:bodyPr/>
        <a:lstStyle/>
        <a:p>
          <a:endParaRPr lang="en-IN"/>
        </a:p>
      </dgm:t>
    </dgm:pt>
    <dgm:pt modelId="{8FF2522C-80B1-4B0D-AE85-C2068C9C7B75}" type="sibTrans" cxnId="{750D0BE2-37B6-4B44-BFE3-5AEC7AAFDDDB}">
      <dgm:prSet/>
      <dgm:spPr/>
      <dgm:t>
        <a:bodyPr/>
        <a:lstStyle/>
        <a:p>
          <a:endParaRPr lang="en-IN"/>
        </a:p>
      </dgm:t>
    </dgm:pt>
    <dgm:pt modelId="{33C1BBBD-398F-4BC6-9CD9-7A2269CAAFCE}">
      <dgm:prSet phldr="0"/>
      <dgm:spPr/>
      <dgm:t>
        <a:bodyPr/>
        <a:lstStyle/>
        <a:p>
          <a:pPr>
            <a:lnSpc>
              <a:spcPct val="100000"/>
            </a:lnSpc>
          </a:pPr>
          <a:r>
            <a:rPr lang="en-US" dirty="0">
              <a:solidFill>
                <a:srgbClr val="1F1F1F"/>
              </a:solidFill>
              <a:latin typeface="Times New Roman"/>
              <a:cs typeface="Times New Roman"/>
            </a:rPr>
            <a:t>Continued market dominance in Year 5 (283 </a:t>
          </a:r>
          <a:r>
            <a:rPr lang="en-US" dirty="0" err="1">
              <a:solidFill>
                <a:srgbClr val="1F1F1F"/>
              </a:solidFill>
              <a:latin typeface="Times New Roman"/>
              <a:cs typeface="Times New Roman"/>
            </a:rPr>
            <a:t>mln</a:t>
          </a:r>
          <a:r>
            <a:rPr lang="en-US" dirty="0">
              <a:solidFill>
                <a:srgbClr val="1F1F1F"/>
              </a:solidFill>
              <a:latin typeface="Times New Roman"/>
              <a:cs typeface="Times New Roman"/>
            </a:rPr>
            <a:t> revenue, 3.5 </a:t>
          </a:r>
          <a:r>
            <a:rPr lang="en-US" dirty="0" err="1">
              <a:solidFill>
                <a:srgbClr val="1F1F1F"/>
              </a:solidFill>
              <a:latin typeface="Times New Roman"/>
              <a:cs typeface="Times New Roman"/>
            </a:rPr>
            <a:t>mln</a:t>
          </a:r>
          <a:r>
            <a:rPr lang="en-US" dirty="0">
              <a:solidFill>
                <a:srgbClr val="1F1F1F"/>
              </a:solidFill>
              <a:latin typeface="Times New Roman"/>
              <a:cs typeface="Times New Roman"/>
            </a:rPr>
            <a:t> profit)</a:t>
          </a:r>
          <a:endParaRPr lang="en-US" dirty="0"/>
        </a:p>
      </dgm:t>
    </dgm:pt>
    <dgm:pt modelId="{70DB1A9B-0611-42A9-85AB-83973DA48231}" type="parTrans" cxnId="{F32571B7-6722-4A0B-B207-34B308098A65}">
      <dgm:prSet/>
      <dgm:spPr/>
      <dgm:t>
        <a:bodyPr/>
        <a:lstStyle/>
        <a:p>
          <a:endParaRPr lang="en-IN"/>
        </a:p>
      </dgm:t>
    </dgm:pt>
    <dgm:pt modelId="{172EB0AB-2E7D-44D8-B049-9D7701DCCD56}" type="sibTrans" cxnId="{F32571B7-6722-4A0B-B207-34B308098A65}">
      <dgm:prSet/>
      <dgm:spPr/>
      <dgm:t>
        <a:bodyPr/>
        <a:lstStyle/>
        <a:p>
          <a:endParaRPr lang="en-IN"/>
        </a:p>
      </dgm:t>
    </dgm:pt>
    <dgm:pt modelId="{94A2F599-6419-4C60-A93D-ADBF2D63B029}">
      <dgm:prSet phldr="0"/>
      <dgm:spPr/>
      <dgm:t>
        <a:bodyPr/>
        <a:lstStyle/>
        <a:p>
          <a:pPr>
            <a:lnSpc>
              <a:spcPct val="100000"/>
            </a:lnSpc>
          </a:pPr>
          <a:r>
            <a:rPr lang="en-US" dirty="0">
              <a:solidFill>
                <a:srgbClr val="1F1F1F"/>
              </a:solidFill>
              <a:latin typeface="Times New Roman"/>
              <a:cs typeface="Times New Roman"/>
            </a:rPr>
            <a:t>Expansion to two new cities by Year 3 (126 </a:t>
          </a:r>
          <a:r>
            <a:rPr lang="en-US" dirty="0" err="1">
              <a:solidFill>
                <a:srgbClr val="1F1F1F"/>
              </a:solidFill>
              <a:latin typeface="Times New Roman"/>
              <a:cs typeface="Times New Roman"/>
            </a:rPr>
            <a:t>mln</a:t>
          </a:r>
          <a:r>
            <a:rPr lang="en-US" dirty="0">
              <a:solidFill>
                <a:srgbClr val="1F1F1F"/>
              </a:solidFill>
              <a:latin typeface="Times New Roman"/>
              <a:cs typeface="Times New Roman"/>
            </a:rPr>
            <a:t> revenue)</a:t>
          </a:r>
          <a:endParaRPr lang="en-US" dirty="0"/>
        </a:p>
      </dgm:t>
    </dgm:pt>
    <dgm:pt modelId="{6BEEE85C-B6A0-4EEE-B6AA-7C1A867AFB78}" type="parTrans" cxnId="{2006622E-D26C-4177-A28D-5DF53B8C9C15}">
      <dgm:prSet/>
      <dgm:spPr/>
      <dgm:t>
        <a:bodyPr/>
        <a:lstStyle/>
        <a:p>
          <a:endParaRPr lang="en-IN"/>
        </a:p>
      </dgm:t>
    </dgm:pt>
    <dgm:pt modelId="{80B48277-A3C5-4E67-B11A-F860F52A9259}" type="sibTrans" cxnId="{2006622E-D26C-4177-A28D-5DF53B8C9C15}">
      <dgm:prSet/>
      <dgm:spPr/>
      <dgm:t>
        <a:bodyPr/>
        <a:lstStyle/>
        <a:p>
          <a:endParaRPr lang="en-IN"/>
        </a:p>
      </dgm:t>
    </dgm:pt>
    <dgm:pt modelId="{AF73BFA4-FC6A-4EF2-8F6E-F4E59F5C3980}" type="pres">
      <dgm:prSet presAssocID="{C4757972-83DC-45ED-AB1C-F1EE241EF5C4}" presName="root" presStyleCnt="0">
        <dgm:presLayoutVars>
          <dgm:dir/>
          <dgm:resizeHandles val="exact"/>
        </dgm:presLayoutVars>
      </dgm:prSet>
      <dgm:spPr/>
    </dgm:pt>
    <dgm:pt modelId="{9FCFD66A-17F1-45B4-83D9-67E8FBC4E2A1}" type="pres">
      <dgm:prSet presAssocID="{AA49A845-87DF-49E2-8393-0C59EB064AB6}" presName="compNode" presStyleCnt="0"/>
      <dgm:spPr/>
    </dgm:pt>
    <dgm:pt modelId="{49AC7DF2-B5B9-498A-9CA1-56EEED53C6F1}" type="pres">
      <dgm:prSet presAssocID="{AA49A845-87DF-49E2-8393-0C59EB064AB6}" presName="bgRect" presStyleLbl="bgShp" presStyleIdx="0" presStyleCnt="5"/>
      <dgm:spPr/>
    </dgm:pt>
    <dgm:pt modelId="{793F73B0-4145-46CE-BD03-FF8BB0044587}" type="pres">
      <dgm:prSet presAssocID="{AA49A845-87DF-49E2-8393-0C59EB064AB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29176FC2-1171-4A69-A029-AE25850F79F5}" type="pres">
      <dgm:prSet presAssocID="{AA49A845-87DF-49E2-8393-0C59EB064AB6}" presName="spaceRect" presStyleCnt="0"/>
      <dgm:spPr/>
    </dgm:pt>
    <dgm:pt modelId="{356CD765-F81A-4ED1-8500-09FF30A56CD7}" type="pres">
      <dgm:prSet presAssocID="{AA49A845-87DF-49E2-8393-0C59EB064AB6}" presName="parTx" presStyleLbl="revTx" presStyleIdx="0" presStyleCnt="5">
        <dgm:presLayoutVars>
          <dgm:chMax val="0"/>
          <dgm:chPref val="0"/>
        </dgm:presLayoutVars>
      </dgm:prSet>
      <dgm:spPr/>
    </dgm:pt>
    <dgm:pt modelId="{C5DEC35B-9E48-48FE-9530-4494354FDF00}" type="pres">
      <dgm:prSet presAssocID="{1EB385E3-E3C7-46A2-9CED-3AB1D6088132}" presName="sibTrans" presStyleCnt="0"/>
      <dgm:spPr/>
    </dgm:pt>
    <dgm:pt modelId="{6F7E594B-5BCD-4B17-962E-F8F02C5AB5D6}" type="pres">
      <dgm:prSet presAssocID="{5FA6AEEA-BCFD-454C-9945-95AEA92C5378}" presName="compNode" presStyleCnt="0"/>
      <dgm:spPr/>
    </dgm:pt>
    <dgm:pt modelId="{A743AE21-EFA3-49F7-A414-26E4EE4F9059}" type="pres">
      <dgm:prSet presAssocID="{5FA6AEEA-BCFD-454C-9945-95AEA92C5378}" presName="bgRect" presStyleLbl="bgShp" presStyleIdx="1" presStyleCnt="5"/>
      <dgm:spPr/>
    </dgm:pt>
    <dgm:pt modelId="{52E97FFD-FBA6-478B-A487-3B4741168B60}" type="pres">
      <dgm:prSet presAssocID="{5FA6AEEA-BCFD-454C-9945-95AEA92C5378}" presName="iconRect" presStyleLbl="node1" presStyleIdx="1" presStyleCnt="5"/>
      <dgm:spPr/>
    </dgm:pt>
    <dgm:pt modelId="{5D47342C-DDCC-4590-9602-255A75D61C4F}" type="pres">
      <dgm:prSet presAssocID="{5FA6AEEA-BCFD-454C-9945-95AEA92C5378}" presName="spaceRect" presStyleCnt="0"/>
      <dgm:spPr/>
    </dgm:pt>
    <dgm:pt modelId="{DB5A7516-303F-45BA-9A6D-ADC6847B1787}" type="pres">
      <dgm:prSet presAssocID="{5FA6AEEA-BCFD-454C-9945-95AEA92C5378}" presName="parTx" presStyleLbl="revTx" presStyleIdx="1" presStyleCnt="5">
        <dgm:presLayoutVars>
          <dgm:chMax val="0"/>
          <dgm:chPref val="0"/>
        </dgm:presLayoutVars>
      </dgm:prSet>
      <dgm:spPr/>
    </dgm:pt>
    <dgm:pt modelId="{C692995E-7679-46CE-8E9E-AC0BF6D13E32}" type="pres">
      <dgm:prSet presAssocID="{8FF2522C-80B1-4B0D-AE85-C2068C9C7B75}" presName="sibTrans" presStyleCnt="0"/>
      <dgm:spPr/>
    </dgm:pt>
    <dgm:pt modelId="{DA09D5B1-4663-45AC-B701-8912BC125000}" type="pres">
      <dgm:prSet presAssocID="{94A2F599-6419-4C60-A93D-ADBF2D63B029}" presName="compNode" presStyleCnt="0"/>
      <dgm:spPr/>
    </dgm:pt>
    <dgm:pt modelId="{F3EB76B3-AF3D-4342-AFB0-A2F7FFE0A011}" type="pres">
      <dgm:prSet presAssocID="{94A2F599-6419-4C60-A93D-ADBF2D63B029}" presName="bgRect" presStyleLbl="bgShp" presStyleIdx="2" presStyleCnt="5"/>
      <dgm:spPr/>
    </dgm:pt>
    <dgm:pt modelId="{236EEF29-54D0-4EA1-8A03-23662AFD8A91}" type="pres">
      <dgm:prSet presAssocID="{94A2F599-6419-4C60-A93D-ADBF2D63B029}" presName="iconRect" presStyleLbl="node1" presStyleIdx="2" presStyleCnt="5"/>
      <dgm:spPr/>
    </dgm:pt>
    <dgm:pt modelId="{B52DF575-3128-47B2-BA39-1BBDB21294DC}" type="pres">
      <dgm:prSet presAssocID="{94A2F599-6419-4C60-A93D-ADBF2D63B029}" presName="spaceRect" presStyleCnt="0"/>
      <dgm:spPr/>
    </dgm:pt>
    <dgm:pt modelId="{77E6F6D3-47AD-4881-9099-5B957BD17EBC}" type="pres">
      <dgm:prSet presAssocID="{94A2F599-6419-4C60-A93D-ADBF2D63B029}" presName="parTx" presStyleLbl="revTx" presStyleIdx="2" presStyleCnt="5">
        <dgm:presLayoutVars>
          <dgm:chMax val="0"/>
          <dgm:chPref val="0"/>
        </dgm:presLayoutVars>
      </dgm:prSet>
      <dgm:spPr/>
    </dgm:pt>
    <dgm:pt modelId="{277B1629-2C54-4C74-9F1E-2B57900F7A9F}" type="pres">
      <dgm:prSet presAssocID="{80B48277-A3C5-4E67-B11A-F860F52A9259}" presName="sibTrans" presStyleCnt="0"/>
      <dgm:spPr/>
    </dgm:pt>
    <dgm:pt modelId="{C81CD23F-D2A0-488B-8AD9-B363D453D426}" type="pres">
      <dgm:prSet presAssocID="{939DC0D0-9AFF-4C7E-9180-786C800F32B1}" presName="compNode" presStyleCnt="0"/>
      <dgm:spPr/>
    </dgm:pt>
    <dgm:pt modelId="{22F359E6-6DD5-49E0-ACDB-864648FB501E}" type="pres">
      <dgm:prSet presAssocID="{939DC0D0-9AFF-4C7E-9180-786C800F32B1}" presName="bgRect" presStyleLbl="bgShp" presStyleIdx="3" presStyleCnt="5"/>
      <dgm:spPr/>
    </dgm:pt>
    <dgm:pt modelId="{662471A1-F433-44B8-9F7A-79530E608690}" type="pres">
      <dgm:prSet presAssocID="{939DC0D0-9AFF-4C7E-9180-786C800F32B1}" presName="iconRect" presStyleLbl="node1" presStyleIdx="3"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C98D873C-8574-44D0-B8E1-E4F990E9FCBA}" type="pres">
      <dgm:prSet presAssocID="{939DC0D0-9AFF-4C7E-9180-786C800F32B1}" presName="spaceRect" presStyleCnt="0"/>
      <dgm:spPr/>
    </dgm:pt>
    <dgm:pt modelId="{B274E32F-DB7F-49F3-B21B-105C808EB984}" type="pres">
      <dgm:prSet presAssocID="{939DC0D0-9AFF-4C7E-9180-786C800F32B1}" presName="parTx" presStyleLbl="revTx" presStyleIdx="3" presStyleCnt="5">
        <dgm:presLayoutVars>
          <dgm:chMax val="0"/>
          <dgm:chPref val="0"/>
        </dgm:presLayoutVars>
      </dgm:prSet>
      <dgm:spPr/>
    </dgm:pt>
    <dgm:pt modelId="{A73D7F16-8CD3-4711-82D7-E4ABC6BA146D}" type="pres">
      <dgm:prSet presAssocID="{372D2CF6-0900-464A-A056-6B666366067C}" presName="sibTrans" presStyleCnt="0"/>
      <dgm:spPr/>
    </dgm:pt>
    <dgm:pt modelId="{6BF6E57C-31EC-4A36-97FE-B7217E83DDEA}" type="pres">
      <dgm:prSet presAssocID="{33C1BBBD-398F-4BC6-9CD9-7A2269CAAFCE}" presName="compNode" presStyleCnt="0"/>
      <dgm:spPr/>
    </dgm:pt>
    <dgm:pt modelId="{BD241ED2-251D-4D54-BBD3-FAA9859D84E4}" type="pres">
      <dgm:prSet presAssocID="{33C1BBBD-398F-4BC6-9CD9-7A2269CAAFCE}" presName="bgRect" presStyleLbl="bgShp" presStyleIdx="4" presStyleCnt="5"/>
      <dgm:spPr/>
    </dgm:pt>
    <dgm:pt modelId="{DD56EE40-079C-420F-9585-951ABCF3F5C0}" type="pres">
      <dgm:prSet presAssocID="{33C1BBBD-398F-4BC6-9CD9-7A2269CAAFCE}" presName="iconRect" presStyleLbl="node1" presStyleIdx="4" presStyleCnt="5"/>
      <dgm:spPr/>
    </dgm:pt>
    <dgm:pt modelId="{07323AFD-C26F-4D36-8BC5-62855A70C686}" type="pres">
      <dgm:prSet presAssocID="{33C1BBBD-398F-4BC6-9CD9-7A2269CAAFCE}" presName="spaceRect" presStyleCnt="0"/>
      <dgm:spPr/>
    </dgm:pt>
    <dgm:pt modelId="{C9B1C475-9073-48CE-83EB-5C4A7E33F4E0}" type="pres">
      <dgm:prSet presAssocID="{33C1BBBD-398F-4BC6-9CD9-7A2269CAAFCE}" presName="parTx" presStyleLbl="revTx" presStyleIdx="4" presStyleCnt="5">
        <dgm:presLayoutVars>
          <dgm:chMax val="0"/>
          <dgm:chPref val="0"/>
        </dgm:presLayoutVars>
      </dgm:prSet>
      <dgm:spPr/>
    </dgm:pt>
  </dgm:ptLst>
  <dgm:cxnLst>
    <dgm:cxn modelId="{2006622E-D26C-4177-A28D-5DF53B8C9C15}" srcId="{C4757972-83DC-45ED-AB1C-F1EE241EF5C4}" destId="{94A2F599-6419-4C60-A93D-ADBF2D63B029}" srcOrd="2" destOrd="0" parTransId="{6BEEE85C-B6A0-4EEE-B6AA-7C1A867AFB78}" sibTransId="{80B48277-A3C5-4E67-B11A-F860F52A9259}"/>
    <dgm:cxn modelId="{2C7637A7-C29C-4A57-9C6B-46EBF357620F}" type="presOf" srcId="{939DC0D0-9AFF-4C7E-9180-786C800F32B1}" destId="{B274E32F-DB7F-49F3-B21B-105C808EB984}" srcOrd="0" destOrd="0" presId="urn:microsoft.com/office/officeart/2018/2/layout/IconVerticalSolidList"/>
    <dgm:cxn modelId="{4BAE47A8-941C-48AB-A1C4-6BC33DEC853E}" type="presOf" srcId="{AA49A845-87DF-49E2-8393-0C59EB064AB6}" destId="{356CD765-F81A-4ED1-8500-09FF30A56CD7}" srcOrd="0" destOrd="0" presId="urn:microsoft.com/office/officeart/2018/2/layout/IconVerticalSolidList"/>
    <dgm:cxn modelId="{184F1EAF-DC02-4064-B97A-3A3A364757D3}" type="presOf" srcId="{C4757972-83DC-45ED-AB1C-F1EE241EF5C4}" destId="{AF73BFA4-FC6A-4EF2-8F6E-F4E59F5C3980}" srcOrd="0" destOrd="0" presId="urn:microsoft.com/office/officeart/2018/2/layout/IconVerticalSolidList"/>
    <dgm:cxn modelId="{F32571B7-6722-4A0B-B207-34B308098A65}" srcId="{C4757972-83DC-45ED-AB1C-F1EE241EF5C4}" destId="{33C1BBBD-398F-4BC6-9CD9-7A2269CAAFCE}" srcOrd="4" destOrd="0" parTransId="{70DB1A9B-0611-42A9-85AB-83973DA48231}" sibTransId="{172EB0AB-2E7D-44D8-B049-9D7701DCCD56}"/>
    <dgm:cxn modelId="{28401DBA-AD0C-48CF-BC84-FE6F6DD5B2A2}" type="presOf" srcId="{33C1BBBD-398F-4BC6-9CD9-7A2269CAAFCE}" destId="{C9B1C475-9073-48CE-83EB-5C4A7E33F4E0}" srcOrd="0" destOrd="0" presId="urn:microsoft.com/office/officeart/2018/2/layout/IconVerticalSolidList"/>
    <dgm:cxn modelId="{5E91F9D1-0925-4B35-8953-8B1469EE0E4B}" srcId="{C4757972-83DC-45ED-AB1C-F1EE241EF5C4}" destId="{AA49A845-87DF-49E2-8393-0C59EB064AB6}" srcOrd="0" destOrd="0" parTransId="{E69EB864-EA6E-4D45-83EC-6886A4495F4C}" sibTransId="{1EB385E3-E3C7-46A2-9CED-3AB1D6088132}"/>
    <dgm:cxn modelId="{9BA529D2-C0E9-49AE-BE41-CF3AC32494BF}" type="presOf" srcId="{94A2F599-6419-4C60-A93D-ADBF2D63B029}" destId="{77E6F6D3-47AD-4881-9099-5B957BD17EBC}" srcOrd="0" destOrd="0" presId="urn:microsoft.com/office/officeart/2018/2/layout/IconVerticalSolidList"/>
    <dgm:cxn modelId="{3D0A2CDB-F291-444D-8D73-6F6A2BB4AD29}" type="presOf" srcId="{5FA6AEEA-BCFD-454C-9945-95AEA92C5378}" destId="{DB5A7516-303F-45BA-9A6D-ADC6847B1787}" srcOrd="0" destOrd="0" presId="urn:microsoft.com/office/officeart/2018/2/layout/IconVerticalSolidList"/>
    <dgm:cxn modelId="{5A324ADF-FF06-4E52-91FF-04E3D33B690A}" srcId="{C4757972-83DC-45ED-AB1C-F1EE241EF5C4}" destId="{939DC0D0-9AFF-4C7E-9180-786C800F32B1}" srcOrd="3" destOrd="0" parTransId="{CA13F2F8-2F0B-4102-A944-86EF84F3C670}" sibTransId="{372D2CF6-0900-464A-A056-6B666366067C}"/>
    <dgm:cxn modelId="{750D0BE2-37B6-4B44-BFE3-5AEC7AAFDDDB}" srcId="{C4757972-83DC-45ED-AB1C-F1EE241EF5C4}" destId="{5FA6AEEA-BCFD-454C-9945-95AEA92C5378}" srcOrd="1" destOrd="0" parTransId="{1B806460-3A2A-4C65-82FE-DB2D1EEA329B}" sibTransId="{8FF2522C-80B1-4B0D-AE85-C2068C9C7B75}"/>
    <dgm:cxn modelId="{A3E832C7-3106-438C-A9EA-E0F8A4C5629D}" type="presParOf" srcId="{AF73BFA4-FC6A-4EF2-8F6E-F4E59F5C3980}" destId="{9FCFD66A-17F1-45B4-83D9-67E8FBC4E2A1}" srcOrd="0" destOrd="0" presId="urn:microsoft.com/office/officeart/2018/2/layout/IconVerticalSolidList"/>
    <dgm:cxn modelId="{1B1522EB-2FD8-486F-907D-79B52089B2B4}" type="presParOf" srcId="{9FCFD66A-17F1-45B4-83D9-67E8FBC4E2A1}" destId="{49AC7DF2-B5B9-498A-9CA1-56EEED53C6F1}" srcOrd="0" destOrd="0" presId="urn:microsoft.com/office/officeart/2018/2/layout/IconVerticalSolidList"/>
    <dgm:cxn modelId="{FBB4F83A-9176-421E-83BE-2C8C593C2E13}" type="presParOf" srcId="{9FCFD66A-17F1-45B4-83D9-67E8FBC4E2A1}" destId="{793F73B0-4145-46CE-BD03-FF8BB0044587}" srcOrd="1" destOrd="0" presId="urn:microsoft.com/office/officeart/2018/2/layout/IconVerticalSolidList"/>
    <dgm:cxn modelId="{B49CCFE1-4509-40D6-9988-B7FC466785EC}" type="presParOf" srcId="{9FCFD66A-17F1-45B4-83D9-67E8FBC4E2A1}" destId="{29176FC2-1171-4A69-A029-AE25850F79F5}" srcOrd="2" destOrd="0" presId="urn:microsoft.com/office/officeart/2018/2/layout/IconVerticalSolidList"/>
    <dgm:cxn modelId="{8BD4AFEC-98B3-4D1B-99D9-0429B66BD9C7}" type="presParOf" srcId="{9FCFD66A-17F1-45B4-83D9-67E8FBC4E2A1}" destId="{356CD765-F81A-4ED1-8500-09FF30A56CD7}" srcOrd="3" destOrd="0" presId="urn:microsoft.com/office/officeart/2018/2/layout/IconVerticalSolidList"/>
    <dgm:cxn modelId="{598ABA98-32AF-4274-B139-63D358198020}" type="presParOf" srcId="{AF73BFA4-FC6A-4EF2-8F6E-F4E59F5C3980}" destId="{C5DEC35B-9E48-48FE-9530-4494354FDF00}" srcOrd="1" destOrd="0" presId="urn:microsoft.com/office/officeart/2018/2/layout/IconVerticalSolidList"/>
    <dgm:cxn modelId="{EA15957E-5437-4170-8F53-53186B0DEEDD}" type="presParOf" srcId="{AF73BFA4-FC6A-4EF2-8F6E-F4E59F5C3980}" destId="{6F7E594B-5BCD-4B17-962E-F8F02C5AB5D6}" srcOrd="2" destOrd="0" presId="urn:microsoft.com/office/officeart/2018/2/layout/IconVerticalSolidList"/>
    <dgm:cxn modelId="{90E0D3EF-C490-49BE-9F65-2144B4B60EAC}" type="presParOf" srcId="{6F7E594B-5BCD-4B17-962E-F8F02C5AB5D6}" destId="{A743AE21-EFA3-49F7-A414-26E4EE4F9059}" srcOrd="0" destOrd="0" presId="urn:microsoft.com/office/officeart/2018/2/layout/IconVerticalSolidList"/>
    <dgm:cxn modelId="{7D774E0B-3FF9-4A3C-B620-14908C0C04CB}" type="presParOf" srcId="{6F7E594B-5BCD-4B17-962E-F8F02C5AB5D6}" destId="{52E97FFD-FBA6-478B-A487-3B4741168B60}" srcOrd="1" destOrd="0" presId="urn:microsoft.com/office/officeart/2018/2/layout/IconVerticalSolidList"/>
    <dgm:cxn modelId="{3BB3891A-E940-4F55-9627-FACF5BFF22ED}" type="presParOf" srcId="{6F7E594B-5BCD-4B17-962E-F8F02C5AB5D6}" destId="{5D47342C-DDCC-4590-9602-255A75D61C4F}" srcOrd="2" destOrd="0" presId="urn:microsoft.com/office/officeart/2018/2/layout/IconVerticalSolidList"/>
    <dgm:cxn modelId="{90D542DA-1D2C-4C3F-8422-F5A17DC606BB}" type="presParOf" srcId="{6F7E594B-5BCD-4B17-962E-F8F02C5AB5D6}" destId="{DB5A7516-303F-45BA-9A6D-ADC6847B1787}" srcOrd="3" destOrd="0" presId="urn:microsoft.com/office/officeart/2018/2/layout/IconVerticalSolidList"/>
    <dgm:cxn modelId="{7C9258C8-0443-455F-8917-28ADA9846BE4}" type="presParOf" srcId="{AF73BFA4-FC6A-4EF2-8F6E-F4E59F5C3980}" destId="{C692995E-7679-46CE-8E9E-AC0BF6D13E32}" srcOrd="3" destOrd="0" presId="urn:microsoft.com/office/officeart/2018/2/layout/IconVerticalSolidList"/>
    <dgm:cxn modelId="{A7C453FA-1B32-4878-81F8-524ED80690C6}" type="presParOf" srcId="{AF73BFA4-FC6A-4EF2-8F6E-F4E59F5C3980}" destId="{DA09D5B1-4663-45AC-B701-8912BC125000}" srcOrd="4" destOrd="0" presId="urn:microsoft.com/office/officeart/2018/2/layout/IconVerticalSolidList"/>
    <dgm:cxn modelId="{291AB78C-D867-43E5-8352-E67161FBBC01}" type="presParOf" srcId="{DA09D5B1-4663-45AC-B701-8912BC125000}" destId="{F3EB76B3-AF3D-4342-AFB0-A2F7FFE0A011}" srcOrd="0" destOrd="0" presId="urn:microsoft.com/office/officeart/2018/2/layout/IconVerticalSolidList"/>
    <dgm:cxn modelId="{5C407173-82BC-4978-B231-DF88179BF3E2}" type="presParOf" srcId="{DA09D5B1-4663-45AC-B701-8912BC125000}" destId="{236EEF29-54D0-4EA1-8A03-23662AFD8A91}" srcOrd="1" destOrd="0" presId="urn:microsoft.com/office/officeart/2018/2/layout/IconVerticalSolidList"/>
    <dgm:cxn modelId="{6303F6ED-A81E-4188-80BD-137D30993698}" type="presParOf" srcId="{DA09D5B1-4663-45AC-B701-8912BC125000}" destId="{B52DF575-3128-47B2-BA39-1BBDB21294DC}" srcOrd="2" destOrd="0" presId="urn:microsoft.com/office/officeart/2018/2/layout/IconVerticalSolidList"/>
    <dgm:cxn modelId="{172D60EA-6A7C-4733-BE57-85A872932C88}" type="presParOf" srcId="{DA09D5B1-4663-45AC-B701-8912BC125000}" destId="{77E6F6D3-47AD-4881-9099-5B957BD17EBC}" srcOrd="3" destOrd="0" presId="urn:microsoft.com/office/officeart/2018/2/layout/IconVerticalSolidList"/>
    <dgm:cxn modelId="{31311FF0-C1E5-4A83-BA11-0AB18D374D5A}" type="presParOf" srcId="{AF73BFA4-FC6A-4EF2-8F6E-F4E59F5C3980}" destId="{277B1629-2C54-4C74-9F1E-2B57900F7A9F}" srcOrd="5" destOrd="0" presId="urn:microsoft.com/office/officeart/2018/2/layout/IconVerticalSolidList"/>
    <dgm:cxn modelId="{4E283F68-DF1B-4136-B282-C09A0B904A9A}" type="presParOf" srcId="{AF73BFA4-FC6A-4EF2-8F6E-F4E59F5C3980}" destId="{C81CD23F-D2A0-488B-8AD9-B363D453D426}" srcOrd="6" destOrd="0" presId="urn:microsoft.com/office/officeart/2018/2/layout/IconVerticalSolidList"/>
    <dgm:cxn modelId="{B01ACF5B-CCBA-4865-82F1-4D58F79D93E0}" type="presParOf" srcId="{C81CD23F-D2A0-488B-8AD9-B363D453D426}" destId="{22F359E6-6DD5-49E0-ACDB-864648FB501E}" srcOrd="0" destOrd="0" presId="urn:microsoft.com/office/officeart/2018/2/layout/IconVerticalSolidList"/>
    <dgm:cxn modelId="{A3614F57-1EDC-4A3F-B247-0D20BA3F9185}" type="presParOf" srcId="{C81CD23F-D2A0-488B-8AD9-B363D453D426}" destId="{662471A1-F433-44B8-9F7A-79530E608690}" srcOrd="1" destOrd="0" presId="urn:microsoft.com/office/officeart/2018/2/layout/IconVerticalSolidList"/>
    <dgm:cxn modelId="{490EE6E9-66F9-45F7-8D29-80A954A1B4E7}" type="presParOf" srcId="{C81CD23F-D2A0-488B-8AD9-B363D453D426}" destId="{C98D873C-8574-44D0-B8E1-E4F990E9FCBA}" srcOrd="2" destOrd="0" presId="urn:microsoft.com/office/officeart/2018/2/layout/IconVerticalSolidList"/>
    <dgm:cxn modelId="{C40BE226-B715-43ED-B50A-969C7483E9E8}" type="presParOf" srcId="{C81CD23F-D2A0-488B-8AD9-B363D453D426}" destId="{B274E32F-DB7F-49F3-B21B-105C808EB984}" srcOrd="3" destOrd="0" presId="urn:microsoft.com/office/officeart/2018/2/layout/IconVerticalSolidList"/>
    <dgm:cxn modelId="{A02EE25F-6053-421A-A5B7-79E22E1C0B27}" type="presParOf" srcId="{AF73BFA4-FC6A-4EF2-8F6E-F4E59F5C3980}" destId="{A73D7F16-8CD3-4711-82D7-E4ABC6BA146D}" srcOrd="7" destOrd="0" presId="urn:microsoft.com/office/officeart/2018/2/layout/IconVerticalSolidList"/>
    <dgm:cxn modelId="{81CC3934-EE12-4E99-9913-8168E04A87EB}" type="presParOf" srcId="{AF73BFA4-FC6A-4EF2-8F6E-F4E59F5C3980}" destId="{6BF6E57C-31EC-4A36-97FE-B7217E83DDEA}" srcOrd="8" destOrd="0" presId="urn:microsoft.com/office/officeart/2018/2/layout/IconVerticalSolidList"/>
    <dgm:cxn modelId="{FEC5618F-050E-4561-8ADF-75FFE3464B06}" type="presParOf" srcId="{6BF6E57C-31EC-4A36-97FE-B7217E83DDEA}" destId="{BD241ED2-251D-4D54-BBD3-FAA9859D84E4}" srcOrd="0" destOrd="0" presId="urn:microsoft.com/office/officeart/2018/2/layout/IconVerticalSolidList"/>
    <dgm:cxn modelId="{86490479-AC4D-48AD-85C7-FAC5760BBE2F}" type="presParOf" srcId="{6BF6E57C-31EC-4A36-97FE-B7217E83DDEA}" destId="{DD56EE40-079C-420F-9585-951ABCF3F5C0}" srcOrd="1" destOrd="0" presId="urn:microsoft.com/office/officeart/2018/2/layout/IconVerticalSolidList"/>
    <dgm:cxn modelId="{3E98820A-7396-4D62-9331-6C93D8C42CF3}" type="presParOf" srcId="{6BF6E57C-31EC-4A36-97FE-B7217E83DDEA}" destId="{07323AFD-C26F-4D36-8BC5-62855A70C686}" srcOrd="2" destOrd="0" presId="urn:microsoft.com/office/officeart/2018/2/layout/IconVerticalSolidList"/>
    <dgm:cxn modelId="{DE544921-C059-4829-98CD-19199AFE9F8C}" type="presParOf" srcId="{6BF6E57C-31EC-4A36-97FE-B7217E83DDEA}" destId="{C9B1C475-9073-48CE-83EB-5C4A7E33F4E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AC7DF2-B5B9-498A-9CA1-56EEED53C6F1}">
      <dsp:nvSpPr>
        <dsp:cNvPr id="0" name=""/>
        <dsp:cNvSpPr/>
      </dsp:nvSpPr>
      <dsp:spPr>
        <a:xfrm>
          <a:off x="0" y="4389"/>
          <a:ext cx="5849557" cy="9349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3F73B0-4145-46CE-BD03-FF8BB0044587}">
      <dsp:nvSpPr>
        <dsp:cNvPr id="0" name=""/>
        <dsp:cNvSpPr/>
      </dsp:nvSpPr>
      <dsp:spPr>
        <a:xfrm>
          <a:off x="282823" y="214754"/>
          <a:ext cx="514224" cy="5142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6CD765-F81A-4ED1-8500-09FF30A56CD7}">
      <dsp:nvSpPr>
        <dsp:cNvPr id="0" name=""/>
        <dsp:cNvSpPr/>
      </dsp:nvSpPr>
      <dsp:spPr>
        <a:xfrm>
          <a:off x="1079871" y="4389"/>
          <a:ext cx="4769685" cy="934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949" tIns="98949" rIns="98949" bIns="98949" numCol="1" spcCol="1270" anchor="ctr" anchorCtr="0">
          <a:noAutofit/>
        </a:bodyPr>
        <a:lstStyle/>
        <a:p>
          <a:pPr marL="0" lvl="0" indent="0" algn="l" defTabSz="711200">
            <a:lnSpc>
              <a:spcPct val="100000"/>
            </a:lnSpc>
            <a:spcBef>
              <a:spcPct val="0"/>
            </a:spcBef>
            <a:spcAft>
              <a:spcPct val="35000"/>
            </a:spcAft>
            <a:buNone/>
          </a:pPr>
          <a:r>
            <a:rPr lang="en-US" sz="1600" kern="1200" dirty="0">
              <a:solidFill>
                <a:srgbClr val="1F1F1F"/>
              </a:solidFill>
              <a:latin typeface="Times New Roman"/>
              <a:cs typeface="Times New Roman"/>
            </a:rPr>
            <a:t>(Year 1) €28 </a:t>
          </a:r>
          <a:r>
            <a:rPr lang="en-US" sz="1600" kern="1200" dirty="0" err="1">
              <a:solidFill>
                <a:srgbClr val="1F1F1F"/>
              </a:solidFill>
              <a:latin typeface="Times New Roman"/>
              <a:cs typeface="Times New Roman"/>
            </a:rPr>
            <a:t>mln</a:t>
          </a:r>
          <a:r>
            <a:rPr lang="en-US" sz="1600" kern="1200" dirty="0">
              <a:solidFill>
                <a:srgbClr val="1F1F1F"/>
              </a:solidFill>
              <a:latin typeface="Times New Roman"/>
              <a:cs typeface="Times New Roman"/>
            </a:rPr>
            <a:t> projected revenue in Frankfurt alone (10% commission model). Strategic discounts to drive user acquisition (10% discounts offered)</a:t>
          </a:r>
          <a:endParaRPr lang="en-US" sz="1600" kern="1200" dirty="0">
            <a:solidFill>
              <a:srgbClr val="000000"/>
            </a:solidFill>
            <a:latin typeface="Times New Roman"/>
            <a:cs typeface="Times New Roman"/>
          </a:endParaRPr>
        </a:p>
      </dsp:txBody>
      <dsp:txXfrm>
        <a:off x="1079871" y="4389"/>
        <a:ext cx="4769685" cy="934953"/>
      </dsp:txXfrm>
    </dsp:sp>
    <dsp:sp modelId="{A743AE21-EFA3-49F7-A414-26E4EE4F9059}">
      <dsp:nvSpPr>
        <dsp:cNvPr id="0" name=""/>
        <dsp:cNvSpPr/>
      </dsp:nvSpPr>
      <dsp:spPr>
        <a:xfrm>
          <a:off x="0" y="1173081"/>
          <a:ext cx="5849557" cy="9349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E97FFD-FBA6-478B-A487-3B4741168B60}">
      <dsp:nvSpPr>
        <dsp:cNvPr id="0" name=""/>
        <dsp:cNvSpPr/>
      </dsp:nvSpPr>
      <dsp:spPr>
        <a:xfrm>
          <a:off x="282823" y="1383446"/>
          <a:ext cx="514224" cy="514224"/>
        </a:xfrm>
        <a:prstGeom prst="rect">
          <a:avLst/>
        </a:prstGeom>
        <a:solidFill>
          <a:schemeClr val="accent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5A7516-303F-45BA-9A6D-ADC6847B1787}">
      <dsp:nvSpPr>
        <dsp:cNvPr id="0" name=""/>
        <dsp:cNvSpPr/>
      </dsp:nvSpPr>
      <dsp:spPr>
        <a:xfrm>
          <a:off x="1079871" y="1173081"/>
          <a:ext cx="4769685" cy="934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949" tIns="98949" rIns="98949" bIns="98949" numCol="1" spcCol="1270" anchor="ctr" anchorCtr="0">
          <a:noAutofit/>
        </a:bodyPr>
        <a:lstStyle/>
        <a:p>
          <a:pPr marL="0" lvl="0" indent="0" algn="l" defTabSz="711200" rtl="0">
            <a:lnSpc>
              <a:spcPct val="100000"/>
            </a:lnSpc>
            <a:spcBef>
              <a:spcPct val="0"/>
            </a:spcBef>
            <a:spcAft>
              <a:spcPct val="35000"/>
            </a:spcAft>
            <a:buNone/>
          </a:pPr>
          <a:r>
            <a:rPr lang="en-US" sz="1600" kern="1200">
              <a:solidFill>
                <a:srgbClr val="1F1F1F"/>
              </a:solidFill>
              <a:latin typeface="Times New Roman"/>
              <a:cs typeface="Times New Roman"/>
            </a:rPr>
            <a:t>The Growth Trajectory (Years 2-5):</a:t>
          </a:r>
          <a:r>
            <a:rPr lang="en-US" sz="1600" kern="1200">
              <a:solidFill>
                <a:srgbClr val="000000"/>
              </a:solidFill>
              <a:latin typeface="Times New Roman"/>
              <a:cs typeface="Times New Roman"/>
            </a:rPr>
            <a:t> </a:t>
          </a:r>
          <a:r>
            <a:rPr lang="en-US" sz="1600" kern="1200">
              <a:solidFill>
                <a:srgbClr val="1F1F1F"/>
              </a:solidFill>
              <a:latin typeface="Times New Roman"/>
              <a:cs typeface="Times New Roman"/>
            </a:rPr>
            <a:t>Aggressive year-over-year revenue growth (1.5x).</a:t>
          </a:r>
          <a:r>
            <a:rPr lang="en-US" sz="1600" kern="1200">
              <a:solidFill>
                <a:srgbClr val="000000"/>
              </a:solidFill>
              <a:latin typeface="Times New Roman"/>
              <a:cs typeface="Times New Roman"/>
            </a:rPr>
            <a:t> </a:t>
          </a:r>
        </a:p>
      </dsp:txBody>
      <dsp:txXfrm>
        <a:off x="1079871" y="1173081"/>
        <a:ext cx="4769685" cy="934953"/>
      </dsp:txXfrm>
    </dsp:sp>
    <dsp:sp modelId="{F3EB76B3-AF3D-4342-AFB0-A2F7FFE0A011}">
      <dsp:nvSpPr>
        <dsp:cNvPr id="0" name=""/>
        <dsp:cNvSpPr/>
      </dsp:nvSpPr>
      <dsp:spPr>
        <a:xfrm>
          <a:off x="0" y="2341773"/>
          <a:ext cx="5849557" cy="9349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6EEF29-54D0-4EA1-8A03-23662AFD8A91}">
      <dsp:nvSpPr>
        <dsp:cNvPr id="0" name=""/>
        <dsp:cNvSpPr/>
      </dsp:nvSpPr>
      <dsp:spPr>
        <a:xfrm>
          <a:off x="282823" y="2552138"/>
          <a:ext cx="514224" cy="514224"/>
        </a:xfrm>
        <a:prstGeom prst="rect">
          <a:avLst/>
        </a:prstGeom>
        <a:solidFill>
          <a:schemeClr val="accent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E6F6D3-47AD-4881-9099-5B957BD17EBC}">
      <dsp:nvSpPr>
        <dsp:cNvPr id="0" name=""/>
        <dsp:cNvSpPr/>
      </dsp:nvSpPr>
      <dsp:spPr>
        <a:xfrm>
          <a:off x="1079871" y="2341773"/>
          <a:ext cx="4769685" cy="934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949" tIns="98949" rIns="98949" bIns="98949" numCol="1" spcCol="1270" anchor="ctr" anchorCtr="0">
          <a:noAutofit/>
        </a:bodyPr>
        <a:lstStyle/>
        <a:p>
          <a:pPr marL="0" lvl="0" indent="0" algn="l" defTabSz="711200">
            <a:lnSpc>
              <a:spcPct val="100000"/>
            </a:lnSpc>
            <a:spcBef>
              <a:spcPct val="0"/>
            </a:spcBef>
            <a:spcAft>
              <a:spcPct val="35000"/>
            </a:spcAft>
            <a:buNone/>
          </a:pPr>
          <a:r>
            <a:rPr lang="en-US" sz="1600" kern="1200" dirty="0">
              <a:solidFill>
                <a:srgbClr val="1F1F1F"/>
              </a:solidFill>
              <a:latin typeface="Times New Roman"/>
              <a:cs typeface="Times New Roman"/>
            </a:rPr>
            <a:t>Expansion to two new cities by Year 3 (126 </a:t>
          </a:r>
          <a:r>
            <a:rPr lang="en-US" sz="1600" kern="1200" dirty="0" err="1">
              <a:solidFill>
                <a:srgbClr val="1F1F1F"/>
              </a:solidFill>
              <a:latin typeface="Times New Roman"/>
              <a:cs typeface="Times New Roman"/>
            </a:rPr>
            <a:t>mln</a:t>
          </a:r>
          <a:r>
            <a:rPr lang="en-US" sz="1600" kern="1200" dirty="0">
              <a:solidFill>
                <a:srgbClr val="1F1F1F"/>
              </a:solidFill>
              <a:latin typeface="Times New Roman"/>
              <a:cs typeface="Times New Roman"/>
            </a:rPr>
            <a:t> revenue)</a:t>
          </a:r>
          <a:endParaRPr lang="en-US" sz="1600" kern="1200" dirty="0"/>
        </a:p>
      </dsp:txBody>
      <dsp:txXfrm>
        <a:off x="1079871" y="2341773"/>
        <a:ext cx="4769685" cy="934953"/>
      </dsp:txXfrm>
    </dsp:sp>
    <dsp:sp modelId="{22F359E6-6DD5-49E0-ACDB-864648FB501E}">
      <dsp:nvSpPr>
        <dsp:cNvPr id="0" name=""/>
        <dsp:cNvSpPr/>
      </dsp:nvSpPr>
      <dsp:spPr>
        <a:xfrm>
          <a:off x="0" y="3510465"/>
          <a:ext cx="5849557" cy="9349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2471A1-F433-44B8-9F7A-79530E608690}">
      <dsp:nvSpPr>
        <dsp:cNvPr id="0" name=""/>
        <dsp:cNvSpPr/>
      </dsp:nvSpPr>
      <dsp:spPr>
        <a:xfrm>
          <a:off x="282823" y="3720830"/>
          <a:ext cx="514224" cy="5142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74E32F-DB7F-49F3-B21B-105C808EB984}">
      <dsp:nvSpPr>
        <dsp:cNvPr id="0" name=""/>
        <dsp:cNvSpPr/>
      </dsp:nvSpPr>
      <dsp:spPr>
        <a:xfrm>
          <a:off x="1079871" y="3510465"/>
          <a:ext cx="4769685" cy="934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949" tIns="98949" rIns="98949" bIns="98949" numCol="1" spcCol="1270" anchor="ctr" anchorCtr="0">
          <a:noAutofit/>
        </a:bodyPr>
        <a:lstStyle/>
        <a:p>
          <a:pPr marL="0" lvl="0" indent="0" algn="l" defTabSz="711200" rtl="0">
            <a:lnSpc>
              <a:spcPct val="100000"/>
            </a:lnSpc>
            <a:spcBef>
              <a:spcPct val="0"/>
            </a:spcBef>
            <a:spcAft>
              <a:spcPct val="35000"/>
            </a:spcAft>
            <a:buNone/>
          </a:pPr>
          <a:r>
            <a:rPr lang="en-US" sz="1600" kern="1200" dirty="0">
              <a:solidFill>
                <a:srgbClr val="1F1F1F"/>
              </a:solidFill>
              <a:latin typeface="Times New Roman"/>
              <a:cs typeface="Times New Roman"/>
            </a:rPr>
            <a:t>Break-even achieved in Year 4 (189 </a:t>
          </a:r>
          <a:r>
            <a:rPr lang="en-US" sz="1600" kern="1200" dirty="0" err="1">
              <a:solidFill>
                <a:srgbClr val="1F1F1F"/>
              </a:solidFill>
              <a:latin typeface="Times New Roman"/>
              <a:cs typeface="Times New Roman"/>
            </a:rPr>
            <a:t>mln</a:t>
          </a:r>
          <a:r>
            <a:rPr lang="en-US" sz="1600" kern="1200" dirty="0">
              <a:solidFill>
                <a:srgbClr val="1F1F1F"/>
              </a:solidFill>
              <a:latin typeface="Times New Roman"/>
              <a:cs typeface="Times New Roman"/>
            </a:rPr>
            <a:t> revenue, 2.2 </a:t>
          </a:r>
          <a:r>
            <a:rPr lang="en-US" sz="1600" kern="1200" dirty="0" err="1">
              <a:solidFill>
                <a:srgbClr val="1F1F1F"/>
              </a:solidFill>
              <a:latin typeface="Times New Roman"/>
              <a:cs typeface="Times New Roman"/>
            </a:rPr>
            <a:t>mln</a:t>
          </a:r>
          <a:r>
            <a:rPr lang="en-US" sz="1600" kern="1200" dirty="0">
              <a:solidFill>
                <a:srgbClr val="1F1F1F"/>
              </a:solidFill>
              <a:latin typeface="Times New Roman"/>
              <a:cs typeface="Times New Roman"/>
            </a:rPr>
            <a:t> profit)</a:t>
          </a:r>
          <a:endParaRPr lang="en-US" sz="1600" kern="1200" dirty="0">
            <a:solidFill>
              <a:srgbClr val="000000"/>
            </a:solidFill>
            <a:latin typeface="Times New Roman"/>
            <a:cs typeface="Times New Roman"/>
          </a:endParaRPr>
        </a:p>
      </dsp:txBody>
      <dsp:txXfrm>
        <a:off x="1079871" y="3510465"/>
        <a:ext cx="4769685" cy="934953"/>
      </dsp:txXfrm>
    </dsp:sp>
    <dsp:sp modelId="{BD241ED2-251D-4D54-BBD3-FAA9859D84E4}">
      <dsp:nvSpPr>
        <dsp:cNvPr id="0" name=""/>
        <dsp:cNvSpPr/>
      </dsp:nvSpPr>
      <dsp:spPr>
        <a:xfrm>
          <a:off x="0" y="4679157"/>
          <a:ext cx="5849557" cy="9349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56EE40-079C-420F-9585-951ABCF3F5C0}">
      <dsp:nvSpPr>
        <dsp:cNvPr id="0" name=""/>
        <dsp:cNvSpPr/>
      </dsp:nvSpPr>
      <dsp:spPr>
        <a:xfrm>
          <a:off x="282823" y="4889522"/>
          <a:ext cx="514224" cy="514224"/>
        </a:xfrm>
        <a:prstGeom prst="rect">
          <a:avLst/>
        </a:prstGeom>
        <a:solidFill>
          <a:schemeClr val="accent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1C475-9073-48CE-83EB-5C4A7E33F4E0}">
      <dsp:nvSpPr>
        <dsp:cNvPr id="0" name=""/>
        <dsp:cNvSpPr/>
      </dsp:nvSpPr>
      <dsp:spPr>
        <a:xfrm>
          <a:off x="1079871" y="4679157"/>
          <a:ext cx="4769685" cy="934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949" tIns="98949" rIns="98949" bIns="98949" numCol="1" spcCol="1270" anchor="ctr" anchorCtr="0">
          <a:noAutofit/>
        </a:bodyPr>
        <a:lstStyle/>
        <a:p>
          <a:pPr marL="0" lvl="0" indent="0" algn="l" defTabSz="711200">
            <a:lnSpc>
              <a:spcPct val="100000"/>
            </a:lnSpc>
            <a:spcBef>
              <a:spcPct val="0"/>
            </a:spcBef>
            <a:spcAft>
              <a:spcPct val="35000"/>
            </a:spcAft>
            <a:buNone/>
          </a:pPr>
          <a:r>
            <a:rPr lang="en-US" sz="1600" kern="1200" dirty="0">
              <a:solidFill>
                <a:srgbClr val="1F1F1F"/>
              </a:solidFill>
              <a:latin typeface="Times New Roman"/>
              <a:cs typeface="Times New Roman"/>
            </a:rPr>
            <a:t>Continued market dominance in Year 5 (283 </a:t>
          </a:r>
          <a:r>
            <a:rPr lang="en-US" sz="1600" kern="1200" dirty="0" err="1">
              <a:solidFill>
                <a:srgbClr val="1F1F1F"/>
              </a:solidFill>
              <a:latin typeface="Times New Roman"/>
              <a:cs typeface="Times New Roman"/>
            </a:rPr>
            <a:t>mln</a:t>
          </a:r>
          <a:r>
            <a:rPr lang="en-US" sz="1600" kern="1200" dirty="0">
              <a:solidFill>
                <a:srgbClr val="1F1F1F"/>
              </a:solidFill>
              <a:latin typeface="Times New Roman"/>
              <a:cs typeface="Times New Roman"/>
            </a:rPr>
            <a:t> revenue, 3.5 </a:t>
          </a:r>
          <a:r>
            <a:rPr lang="en-US" sz="1600" kern="1200" dirty="0" err="1">
              <a:solidFill>
                <a:srgbClr val="1F1F1F"/>
              </a:solidFill>
              <a:latin typeface="Times New Roman"/>
              <a:cs typeface="Times New Roman"/>
            </a:rPr>
            <a:t>mln</a:t>
          </a:r>
          <a:r>
            <a:rPr lang="en-US" sz="1600" kern="1200" dirty="0">
              <a:solidFill>
                <a:srgbClr val="1F1F1F"/>
              </a:solidFill>
              <a:latin typeface="Times New Roman"/>
              <a:cs typeface="Times New Roman"/>
            </a:rPr>
            <a:t> profit)</a:t>
          </a:r>
          <a:endParaRPr lang="en-US" sz="1600" kern="1200" dirty="0"/>
        </a:p>
      </dsp:txBody>
      <dsp:txXfrm>
        <a:off x="1079871" y="4679157"/>
        <a:ext cx="4769685" cy="93495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150D36-D9D0-48E4-B21F-1AACAFE5BD08}" type="datetimeFigureOut">
              <a:rPr lang="en-US" smtClean="0"/>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E453CA-1525-4CB3-AB63-F2F55DF07B38}" type="slidenum">
              <a:rPr lang="en-US" smtClean="0"/>
              <a:t>‹#›</a:t>
            </a:fld>
            <a:endParaRPr lang="en-US"/>
          </a:p>
        </p:txBody>
      </p:sp>
    </p:spTree>
    <p:extLst>
      <p:ext uri="{BB962C8B-B14F-4D97-AF65-F5344CB8AC3E}">
        <p14:creationId xmlns:p14="http://schemas.microsoft.com/office/powerpoint/2010/main" val="485718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150D36-D9D0-48E4-B21F-1AACAFE5BD08}" type="datetimeFigureOut">
              <a:rPr lang="en-US" smtClean="0"/>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E453CA-1525-4CB3-AB63-F2F55DF07B38}" type="slidenum">
              <a:rPr lang="en-US" smtClean="0"/>
              <a:t>‹#›</a:t>
            </a:fld>
            <a:endParaRPr lang="en-US"/>
          </a:p>
        </p:txBody>
      </p:sp>
    </p:spTree>
    <p:extLst>
      <p:ext uri="{BB962C8B-B14F-4D97-AF65-F5344CB8AC3E}">
        <p14:creationId xmlns:p14="http://schemas.microsoft.com/office/powerpoint/2010/main" val="633907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150D36-D9D0-48E4-B21F-1AACAFE5BD08}" type="datetimeFigureOut">
              <a:rPr lang="en-US" smtClean="0"/>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E453CA-1525-4CB3-AB63-F2F55DF07B38}" type="slidenum">
              <a:rPr lang="en-US" smtClean="0"/>
              <a:t>‹#›</a:t>
            </a:fld>
            <a:endParaRPr lang="en-US"/>
          </a:p>
        </p:txBody>
      </p:sp>
    </p:spTree>
    <p:extLst>
      <p:ext uri="{BB962C8B-B14F-4D97-AF65-F5344CB8AC3E}">
        <p14:creationId xmlns:p14="http://schemas.microsoft.com/office/powerpoint/2010/main" val="2565880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6229B-C01A-1CA4-A26B-F985F1B285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554D50-993C-1CA1-B55B-74C6428036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F6AEC9-FB33-28C5-6A79-B2698533BDB0}"/>
              </a:ext>
            </a:extLst>
          </p:cNvPr>
          <p:cNvSpPr>
            <a:spLocks noGrp="1"/>
          </p:cNvSpPr>
          <p:nvPr>
            <p:ph type="dt" sz="half" idx="10"/>
          </p:nvPr>
        </p:nvSpPr>
        <p:spPr/>
        <p:txBody>
          <a:bodyPr/>
          <a:lstStyle/>
          <a:p>
            <a:fld id="{86F66527-E12F-49C6-BC43-711A3222A806}" type="datetimeFigureOut">
              <a:rPr lang="en-US" smtClean="0"/>
              <a:t>3/13/2024</a:t>
            </a:fld>
            <a:endParaRPr lang="en-US"/>
          </a:p>
        </p:txBody>
      </p:sp>
      <p:sp>
        <p:nvSpPr>
          <p:cNvPr id="5" name="Footer Placeholder 4">
            <a:extLst>
              <a:ext uri="{FF2B5EF4-FFF2-40B4-BE49-F238E27FC236}">
                <a16:creationId xmlns:a16="http://schemas.microsoft.com/office/drawing/2014/main" id="{57C8354E-1680-BFB4-9F76-5EEA555C43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3F50A4-D573-0207-FD32-A8C07464FE92}"/>
              </a:ext>
            </a:extLst>
          </p:cNvPr>
          <p:cNvSpPr>
            <a:spLocks noGrp="1"/>
          </p:cNvSpPr>
          <p:nvPr>
            <p:ph type="sldNum" sz="quarter" idx="12"/>
          </p:nvPr>
        </p:nvSpPr>
        <p:spPr/>
        <p:txBody>
          <a:bodyPr/>
          <a:lstStyle/>
          <a:p>
            <a:fld id="{6A18257F-61F3-436F-B2DC-FDAFD614E992}" type="slidenum">
              <a:rPr lang="en-US" smtClean="0"/>
              <a:t>‹#›</a:t>
            </a:fld>
            <a:endParaRPr lang="en-US"/>
          </a:p>
        </p:txBody>
      </p:sp>
    </p:spTree>
    <p:extLst>
      <p:ext uri="{BB962C8B-B14F-4D97-AF65-F5344CB8AC3E}">
        <p14:creationId xmlns:p14="http://schemas.microsoft.com/office/powerpoint/2010/main" val="861789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1A48-1AE6-3333-7E79-B935ECEFDC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05E1F2-E908-409F-C82D-1AC6B4A633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093F9-6FA1-49D4-396A-0634BD836A31}"/>
              </a:ext>
            </a:extLst>
          </p:cNvPr>
          <p:cNvSpPr>
            <a:spLocks noGrp="1"/>
          </p:cNvSpPr>
          <p:nvPr>
            <p:ph type="dt" sz="half" idx="10"/>
          </p:nvPr>
        </p:nvSpPr>
        <p:spPr/>
        <p:txBody>
          <a:bodyPr/>
          <a:lstStyle/>
          <a:p>
            <a:fld id="{86F66527-E12F-49C6-BC43-711A3222A806}" type="datetimeFigureOut">
              <a:rPr lang="en-US" smtClean="0"/>
              <a:t>3/13/2024</a:t>
            </a:fld>
            <a:endParaRPr lang="en-US"/>
          </a:p>
        </p:txBody>
      </p:sp>
      <p:sp>
        <p:nvSpPr>
          <p:cNvPr id="5" name="Footer Placeholder 4">
            <a:extLst>
              <a:ext uri="{FF2B5EF4-FFF2-40B4-BE49-F238E27FC236}">
                <a16:creationId xmlns:a16="http://schemas.microsoft.com/office/drawing/2014/main" id="{3F834531-C3CE-BC46-71D9-666C595D64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6AD8D6-8F88-EEF0-1DE0-2364E3B4B3C9}"/>
              </a:ext>
            </a:extLst>
          </p:cNvPr>
          <p:cNvSpPr>
            <a:spLocks noGrp="1"/>
          </p:cNvSpPr>
          <p:nvPr>
            <p:ph type="sldNum" sz="quarter" idx="12"/>
          </p:nvPr>
        </p:nvSpPr>
        <p:spPr/>
        <p:txBody>
          <a:bodyPr/>
          <a:lstStyle/>
          <a:p>
            <a:fld id="{6A18257F-61F3-436F-B2DC-FDAFD614E992}" type="slidenum">
              <a:rPr lang="en-US" smtClean="0"/>
              <a:t>‹#›</a:t>
            </a:fld>
            <a:endParaRPr lang="en-US"/>
          </a:p>
        </p:txBody>
      </p:sp>
    </p:spTree>
    <p:extLst>
      <p:ext uri="{BB962C8B-B14F-4D97-AF65-F5344CB8AC3E}">
        <p14:creationId xmlns:p14="http://schemas.microsoft.com/office/powerpoint/2010/main" val="1848246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BF2C2-D4A2-17F3-D3BA-39E4A4E54A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C367CC-CB89-24D8-C53A-123D5AB87F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957F7-2A68-D8B5-7AD9-D3AEF38E5317}"/>
              </a:ext>
            </a:extLst>
          </p:cNvPr>
          <p:cNvSpPr>
            <a:spLocks noGrp="1"/>
          </p:cNvSpPr>
          <p:nvPr>
            <p:ph type="dt" sz="half" idx="10"/>
          </p:nvPr>
        </p:nvSpPr>
        <p:spPr/>
        <p:txBody>
          <a:bodyPr/>
          <a:lstStyle/>
          <a:p>
            <a:fld id="{86F66527-E12F-49C6-BC43-711A3222A806}" type="datetimeFigureOut">
              <a:rPr lang="en-US" smtClean="0"/>
              <a:t>3/13/2024</a:t>
            </a:fld>
            <a:endParaRPr lang="en-US"/>
          </a:p>
        </p:txBody>
      </p:sp>
      <p:sp>
        <p:nvSpPr>
          <p:cNvPr id="5" name="Footer Placeholder 4">
            <a:extLst>
              <a:ext uri="{FF2B5EF4-FFF2-40B4-BE49-F238E27FC236}">
                <a16:creationId xmlns:a16="http://schemas.microsoft.com/office/drawing/2014/main" id="{1D60957B-290D-C5B0-72BD-419B828F07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2770D0-D007-BD2A-C947-742605A22DC3}"/>
              </a:ext>
            </a:extLst>
          </p:cNvPr>
          <p:cNvSpPr>
            <a:spLocks noGrp="1"/>
          </p:cNvSpPr>
          <p:nvPr>
            <p:ph type="sldNum" sz="quarter" idx="12"/>
          </p:nvPr>
        </p:nvSpPr>
        <p:spPr/>
        <p:txBody>
          <a:bodyPr/>
          <a:lstStyle/>
          <a:p>
            <a:fld id="{6A18257F-61F3-436F-B2DC-FDAFD614E992}" type="slidenum">
              <a:rPr lang="en-US" smtClean="0"/>
              <a:t>‹#›</a:t>
            </a:fld>
            <a:endParaRPr lang="en-US"/>
          </a:p>
        </p:txBody>
      </p:sp>
    </p:spTree>
    <p:extLst>
      <p:ext uri="{BB962C8B-B14F-4D97-AF65-F5344CB8AC3E}">
        <p14:creationId xmlns:p14="http://schemas.microsoft.com/office/powerpoint/2010/main" val="2510306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ED3D-EAAE-84A6-A103-6C28BC343E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C3493-D206-8E17-7F96-7535792FEF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643B61-1F27-0029-3253-1C30620946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96C820-0382-F36F-19DC-2EBC70E7C2B3}"/>
              </a:ext>
            </a:extLst>
          </p:cNvPr>
          <p:cNvSpPr>
            <a:spLocks noGrp="1"/>
          </p:cNvSpPr>
          <p:nvPr>
            <p:ph type="dt" sz="half" idx="10"/>
          </p:nvPr>
        </p:nvSpPr>
        <p:spPr/>
        <p:txBody>
          <a:bodyPr/>
          <a:lstStyle/>
          <a:p>
            <a:fld id="{86F66527-E12F-49C6-BC43-711A3222A806}" type="datetimeFigureOut">
              <a:rPr lang="en-US" smtClean="0"/>
              <a:t>3/13/2024</a:t>
            </a:fld>
            <a:endParaRPr lang="en-US"/>
          </a:p>
        </p:txBody>
      </p:sp>
      <p:sp>
        <p:nvSpPr>
          <p:cNvPr id="6" name="Footer Placeholder 5">
            <a:extLst>
              <a:ext uri="{FF2B5EF4-FFF2-40B4-BE49-F238E27FC236}">
                <a16:creationId xmlns:a16="http://schemas.microsoft.com/office/drawing/2014/main" id="{75018431-3500-AFB7-F407-4EE7A3D400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97DCB-7E22-CDC7-24F1-7FBDB8F071BE}"/>
              </a:ext>
            </a:extLst>
          </p:cNvPr>
          <p:cNvSpPr>
            <a:spLocks noGrp="1"/>
          </p:cNvSpPr>
          <p:nvPr>
            <p:ph type="sldNum" sz="quarter" idx="12"/>
          </p:nvPr>
        </p:nvSpPr>
        <p:spPr/>
        <p:txBody>
          <a:bodyPr/>
          <a:lstStyle/>
          <a:p>
            <a:fld id="{6A18257F-61F3-436F-B2DC-FDAFD614E992}" type="slidenum">
              <a:rPr lang="en-US" smtClean="0"/>
              <a:t>‹#›</a:t>
            </a:fld>
            <a:endParaRPr lang="en-US"/>
          </a:p>
        </p:txBody>
      </p:sp>
    </p:spTree>
    <p:extLst>
      <p:ext uri="{BB962C8B-B14F-4D97-AF65-F5344CB8AC3E}">
        <p14:creationId xmlns:p14="http://schemas.microsoft.com/office/powerpoint/2010/main" val="459795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BFEF3-8D58-9651-A3FB-C4EDE36D8A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EA4390-4664-C226-1DA3-44045C70A1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B656A-FE72-4831-909A-FB342ABA5B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E9A2A5-6639-5B8B-7581-44E3E9D0C9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50066C-22C0-29CF-F7BC-A22C6DB655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4B25CA-31CD-C33D-DB1D-0BF9D485F2D3}"/>
              </a:ext>
            </a:extLst>
          </p:cNvPr>
          <p:cNvSpPr>
            <a:spLocks noGrp="1"/>
          </p:cNvSpPr>
          <p:nvPr>
            <p:ph type="dt" sz="half" idx="10"/>
          </p:nvPr>
        </p:nvSpPr>
        <p:spPr/>
        <p:txBody>
          <a:bodyPr/>
          <a:lstStyle/>
          <a:p>
            <a:fld id="{86F66527-E12F-49C6-BC43-711A3222A806}" type="datetimeFigureOut">
              <a:rPr lang="en-US" smtClean="0"/>
              <a:t>3/13/2024</a:t>
            </a:fld>
            <a:endParaRPr lang="en-US"/>
          </a:p>
        </p:txBody>
      </p:sp>
      <p:sp>
        <p:nvSpPr>
          <p:cNvPr id="8" name="Footer Placeholder 7">
            <a:extLst>
              <a:ext uri="{FF2B5EF4-FFF2-40B4-BE49-F238E27FC236}">
                <a16:creationId xmlns:a16="http://schemas.microsoft.com/office/drawing/2014/main" id="{D874A351-8F93-4AF6-7AF5-86CB6786C8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F6C11C-079A-3CC0-E6ED-1BD08BBE3BD2}"/>
              </a:ext>
            </a:extLst>
          </p:cNvPr>
          <p:cNvSpPr>
            <a:spLocks noGrp="1"/>
          </p:cNvSpPr>
          <p:nvPr>
            <p:ph type="sldNum" sz="quarter" idx="12"/>
          </p:nvPr>
        </p:nvSpPr>
        <p:spPr/>
        <p:txBody>
          <a:bodyPr/>
          <a:lstStyle/>
          <a:p>
            <a:fld id="{6A18257F-61F3-436F-B2DC-FDAFD614E992}" type="slidenum">
              <a:rPr lang="en-US" smtClean="0"/>
              <a:t>‹#›</a:t>
            </a:fld>
            <a:endParaRPr lang="en-US"/>
          </a:p>
        </p:txBody>
      </p:sp>
    </p:spTree>
    <p:extLst>
      <p:ext uri="{BB962C8B-B14F-4D97-AF65-F5344CB8AC3E}">
        <p14:creationId xmlns:p14="http://schemas.microsoft.com/office/powerpoint/2010/main" val="2623147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160FE-36F0-3A02-CE9C-83CC78ED73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1EFA32-9F77-C9FF-F0CD-AD6C22427140}"/>
              </a:ext>
            </a:extLst>
          </p:cNvPr>
          <p:cNvSpPr>
            <a:spLocks noGrp="1"/>
          </p:cNvSpPr>
          <p:nvPr>
            <p:ph type="dt" sz="half" idx="10"/>
          </p:nvPr>
        </p:nvSpPr>
        <p:spPr/>
        <p:txBody>
          <a:bodyPr/>
          <a:lstStyle/>
          <a:p>
            <a:fld id="{86F66527-E12F-49C6-BC43-711A3222A806}" type="datetimeFigureOut">
              <a:rPr lang="en-US" smtClean="0"/>
              <a:t>3/13/2024</a:t>
            </a:fld>
            <a:endParaRPr lang="en-US"/>
          </a:p>
        </p:txBody>
      </p:sp>
      <p:sp>
        <p:nvSpPr>
          <p:cNvPr id="4" name="Footer Placeholder 3">
            <a:extLst>
              <a:ext uri="{FF2B5EF4-FFF2-40B4-BE49-F238E27FC236}">
                <a16:creationId xmlns:a16="http://schemas.microsoft.com/office/drawing/2014/main" id="{C36D1EE0-7C6F-1529-A35A-59BD33E308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E5EFDD-47B2-E298-FD48-DD7F31B49236}"/>
              </a:ext>
            </a:extLst>
          </p:cNvPr>
          <p:cNvSpPr>
            <a:spLocks noGrp="1"/>
          </p:cNvSpPr>
          <p:nvPr>
            <p:ph type="sldNum" sz="quarter" idx="12"/>
          </p:nvPr>
        </p:nvSpPr>
        <p:spPr/>
        <p:txBody>
          <a:bodyPr/>
          <a:lstStyle/>
          <a:p>
            <a:fld id="{6A18257F-61F3-436F-B2DC-FDAFD614E992}" type="slidenum">
              <a:rPr lang="en-US" smtClean="0"/>
              <a:t>‹#›</a:t>
            </a:fld>
            <a:endParaRPr lang="en-US"/>
          </a:p>
        </p:txBody>
      </p:sp>
    </p:spTree>
    <p:extLst>
      <p:ext uri="{BB962C8B-B14F-4D97-AF65-F5344CB8AC3E}">
        <p14:creationId xmlns:p14="http://schemas.microsoft.com/office/powerpoint/2010/main" val="443803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1E1B7A-0209-002D-C65C-9497DB73DBFB}"/>
              </a:ext>
            </a:extLst>
          </p:cNvPr>
          <p:cNvSpPr>
            <a:spLocks noGrp="1"/>
          </p:cNvSpPr>
          <p:nvPr>
            <p:ph type="dt" sz="half" idx="10"/>
          </p:nvPr>
        </p:nvSpPr>
        <p:spPr/>
        <p:txBody>
          <a:bodyPr/>
          <a:lstStyle/>
          <a:p>
            <a:fld id="{86F66527-E12F-49C6-BC43-711A3222A806}" type="datetimeFigureOut">
              <a:rPr lang="en-US" smtClean="0"/>
              <a:t>3/13/2024</a:t>
            </a:fld>
            <a:endParaRPr lang="en-US"/>
          </a:p>
        </p:txBody>
      </p:sp>
      <p:sp>
        <p:nvSpPr>
          <p:cNvPr id="3" name="Footer Placeholder 2">
            <a:extLst>
              <a:ext uri="{FF2B5EF4-FFF2-40B4-BE49-F238E27FC236}">
                <a16:creationId xmlns:a16="http://schemas.microsoft.com/office/drawing/2014/main" id="{B1A089AF-FF0F-CFCA-5B0C-DB007AF1E2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E291C-A109-0652-EF0E-180D2577B88D}"/>
              </a:ext>
            </a:extLst>
          </p:cNvPr>
          <p:cNvSpPr>
            <a:spLocks noGrp="1"/>
          </p:cNvSpPr>
          <p:nvPr>
            <p:ph type="sldNum" sz="quarter" idx="12"/>
          </p:nvPr>
        </p:nvSpPr>
        <p:spPr/>
        <p:txBody>
          <a:bodyPr/>
          <a:lstStyle/>
          <a:p>
            <a:fld id="{6A18257F-61F3-436F-B2DC-FDAFD614E992}" type="slidenum">
              <a:rPr lang="en-US" smtClean="0"/>
              <a:t>‹#›</a:t>
            </a:fld>
            <a:endParaRPr lang="en-US"/>
          </a:p>
        </p:txBody>
      </p:sp>
    </p:spTree>
    <p:extLst>
      <p:ext uri="{BB962C8B-B14F-4D97-AF65-F5344CB8AC3E}">
        <p14:creationId xmlns:p14="http://schemas.microsoft.com/office/powerpoint/2010/main" val="31827034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EE4AC-8B88-566E-865D-9AC3C49A2E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551207-C783-836E-F2CD-D91A160B7C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D9C015-B86A-33D5-14F2-D3E2210B0E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4C4A3C-2B9B-396D-E8C9-A37A4B02A82B}"/>
              </a:ext>
            </a:extLst>
          </p:cNvPr>
          <p:cNvSpPr>
            <a:spLocks noGrp="1"/>
          </p:cNvSpPr>
          <p:nvPr>
            <p:ph type="dt" sz="half" idx="10"/>
          </p:nvPr>
        </p:nvSpPr>
        <p:spPr/>
        <p:txBody>
          <a:bodyPr/>
          <a:lstStyle/>
          <a:p>
            <a:fld id="{86F66527-E12F-49C6-BC43-711A3222A806}" type="datetimeFigureOut">
              <a:rPr lang="en-US" smtClean="0"/>
              <a:t>3/13/2024</a:t>
            </a:fld>
            <a:endParaRPr lang="en-US"/>
          </a:p>
        </p:txBody>
      </p:sp>
      <p:sp>
        <p:nvSpPr>
          <p:cNvPr id="6" name="Footer Placeholder 5">
            <a:extLst>
              <a:ext uri="{FF2B5EF4-FFF2-40B4-BE49-F238E27FC236}">
                <a16:creationId xmlns:a16="http://schemas.microsoft.com/office/drawing/2014/main" id="{0D4683FC-4CFC-43F4-0FF8-27CF0E44CC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898AB8-EFF9-9843-B2D3-BE15FA99B61E}"/>
              </a:ext>
            </a:extLst>
          </p:cNvPr>
          <p:cNvSpPr>
            <a:spLocks noGrp="1"/>
          </p:cNvSpPr>
          <p:nvPr>
            <p:ph type="sldNum" sz="quarter" idx="12"/>
          </p:nvPr>
        </p:nvSpPr>
        <p:spPr/>
        <p:txBody>
          <a:bodyPr/>
          <a:lstStyle/>
          <a:p>
            <a:fld id="{6A18257F-61F3-436F-B2DC-FDAFD614E992}" type="slidenum">
              <a:rPr lang="en-US" smtClean="0"/>
              <a:t>‹#›</a:t>
            </a:fld>
            <a:endParaRPr lang="en-US"/>
          </a:p>
        </p:txBody>
      </p:sp>
    </p:spTree>
    <p:extLst>
      <p:ext uri="{BB962C8B-B14F-4D97-AF65-F5344CB8AC3E}">
        <p14:creationId xmlns:p14="http://schemas.microsoft.com/office/powerpoint/2010/main" val="289407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150D36-D9D0-48E4-B21F-1AACAFE5BD08}" type="datetimeFigureOut">
              <a:rPr lang="en-US" smtClean="0"/>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E453CA-1525-4CB3-AB63-F2F55DF07B38}" type="slidenum">
              <a:rPr lang="en-US" smtClean="0"/>
              <a:t>‹#›</a:t>
            </a:fld>
            <a:endParaRPr lang="en-US"/>
          </a:p>
        </p:txBody>
      </p:sp>
    </p:spTree>
    <p:extLst>
      <p:ext uri="{BB962C8B-B14F-4D97-AF65-F5344CB8AC3E}">
        <p14:creationId xmlns:p14="http://schemas.microsoft.com/office/powerpoint/2010/main" val="3705942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5E16-D88A-BCD5-5F37-C3F2A469EA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823710-4872-F74C-04A1-37860885F5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18E705-689F-C10C-1D49-FDB0C68F0B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CF4E5C-4243-DD4A-C7B9-63F864C90245}"/>
              </a:ext>
            </a:extLst>
          </p:cNvPr>
          <p:cNvSpPr>
            <a:spLocks noGrp="1"/>
          </p:cNvSpPr>
          <p:nvPr>
            <p:ph type="dt" sz="half" idx="10"/>
          </p:nvPr>
        </p:nvSpPr>
        <p:spPr/>
        <p:txBody>
          <a:bodyPr/>
          <a:lstStyle/>
          <a:p>
            <a:fld id="{86F66527-E12F-49C6-BC43-711A3222A806}" type="datetimeFigureOut">
              <a:rPr lang="en-US" smtClean="0"/>
              <a:t>3/13/2024</a:t>
            </a:fld>
            <a:endParaRPr lang="en-US"/>
          </a:p>
        </p:txBody>
      </p:sp>
      <p:sp>
        <p:nvSpPr>
          <p:cNvPr id="6" name="Footer Placeholder 5">
            <a:extLst>
              <a:ext uri="{FF2B5EF4-FFF2-40B4-BE49-F238E27FC236}">
                <a16:creationId xmlns:a16="http://schemas.microsoft.com/office/drawing/2014/main" id="{812A02BB-B014-844C-6D6C-06925891BF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B37490-240E-03C6-28B5-926754A5C31F}"/>
              </a:ext>
            </a:extLst>
          </p:cNvPr>
          <p:cNvSpPr>
            <a:spLocks noGrp="1"/>
          </p:cNvSpPr>
          <p:nvPr>
            <p:ph type="sldNum" sz="quarter" idx="12"/>
          </p:nvPr>
        </p:nvSpPr>
        <p:spPr/>
        <p:txBody>
          <a:bodyPr/>
          <a:lstStyle/>
          <a:p>
            <a:fld id="{6A18257F-61F3-436F-B2DC-FDAFD614E992}" type="slidenum">
              <a:rPr lang="en-US" smtClean="0"/>
              <a:t>‹#›</a:t>
            </a:fld>
            <a:endParaRPr lang="en-US"/>
          </a:p>
        </p:txBody>
      </p:sp>
    </p:spTree>
    <p:extLst>
      <p:ext uri="{BB962C8B-B14F-4D97-AF65-F5344CB8AC3E}">
        <p14:creationId xmlns:p14="http://schemas.microsoft.com/office/powerpoint/2010/main" val="10250206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656BC-EDEB-681C-3202-32839DFC8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039A58-C29C-2CAA-1829-E1CB79B0FD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C11F0D-23E5-D339-C22C-1C8E9632DF3C}"/>
              </a:ext>
            </a:extLst>
          </p:cNvPr>
          <p:cNvSpPr>
            <a:spLocks noGrp="1"/>
          </p:cNvSpPr>
          <p:nvPr>
            <p:ph type="dt" sz="half" idx="10"/>
          </p:nvPr>
        </p:nvSpPr>
        <p:spPr/>
        <p:txBody>
          <a:bodyPr/>
          <a:lstStyle/>
          <a:p>
            <a:fld id="{86F66527-E12F-49C6-BC43-711A3222A806}" type="datetimeFigureOut">
              <a:rPr lang="en-US" smtClean="0"/>
              <a:t>3/13/2024</a:t>
            </a:fld>
            <a:endParaRPr lang="en-US"/>
          </a:p>
        </p:txBody>
      </p:sp>
      <p:sp>
        <p:nvSpPr>
          <p:cNvPr id="5" name="Footer Placeholder 4">
            <a:extLst>
              <a:ext uri="{FF2B5EF4-FFF2-40B4-BE49-F238E27FC236}">
                <a16:creationId xmlns:a16="http://schemas.microsoft.com/office/drawing/2014/main" id="{46AD35FB-6E6B-79D1-3F5A-B92D5F7D59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871B1-B907-57DF-125D-1EBB46F1FB87}"/>
              </a:ext>
            </a:extLst>
          </p:cNvPr>
          <p:cNvSpPr>
            <a:spLocks noGrp="1"/>
          </p:cNvSpPr>
          <p:nvPr>
            <p:ph type="sldNum" sz="quarter" idx="12"/>
          </p:nvPr>
        </p:nvSpPr>
        <p:spPr/>
        <p:txBody>
          <a:bodyPr/>
          <a:lstStyle/>
          <a:p>
            <a:fld id="{6A18257F-61F3-436F-B2DC-FDAFD614E992}" type="slidenum">
              <a:rPr lang="en-US" smtClean="0"/>
              <a:t>‹#›</a:t>
            </a:fld>
            <a:endParaRPr lang="en-US"/>
          </a:p>
        </p:txBody>
      </p:sp>
    </p:spTree>
    <p:extLst>
      <p:ext uri="{BB962C8B-B14F-4D97-AF65-F5344CB8AC3E}">
        <p14:creationId xmlns:p14="http://schemas.microsoft.com/office/powerpoint/2010/main" val="2064346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9711D9-5765-C489-60BF-A511D630BE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EFBDC6-2047-8E51-ED92-6B4681A257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C8C16-0CA6-2C23-4150-635CB08E7B29}"/>
              </a:ext>
            </a:extLst>
          </p:cNvPr>
          <p:cNvSpPr>
            <a:spLocks noGrp="1"/>
          </p:cNvSpPr>
          <p:nvPr>
            <p:ph type="dt" sz="half" idx="10"/>
          </p:nvPr>
        </p:nvSpPr>
        <p:spPr/>
        <p:txBody>
          <a:bodyPr/>
          <a:lstStyle/>
          <a:p>
            <a:fld id="{86F66527-E12F-49C6-BC43-711A3222A806}" type="datetimeFigureOut">
              <a:rPr lang="en-US" smtClean="0"/>
              <a:t>3/13/2024</a:t>
            </a:fld>
            <a:endParaRPr lang="en-US"/>
          </a:p>
        </p:txBody>
      </p:sp>
      <p:sp>
        <p:nvSpPr>
          <p:cNvPr id="5" name="Footer Placeholder 4">
            <a:extLst>
              <a:ext uri="{FF2B5EF4-FFF2-40B4-BE49-F238E27FC236}">
                <a16:creationId xmlns:a16="http://schemas.microsoft.com/office/drawing/2014/main" id="{2AF161DF-FEC3-3347-D386-EBD9ACF020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E406A0-A390-673E-61B0-A5BF8C685BD9}"/>
              </a:ext>
            </a:extLst>
          </p:cNvPr>
          <p:cNvSpPr>
            <a:spLocks noGrp="1"/>
          </p:cNvSpPr>
          <p:nvPr>
            <p:ph type="sldNum" sz="quarter" idx="12"/>
          </p:nvPr>
        </p:nvSpPr>
        <p:spPr/>
        <p:txBody>
          <a:bodyPr/>
          <a:lstStyle/>
          <a:p>
            <a:fld id="{6A18257F-61F3-436F-B2DC-FDAFD614E992}" type="slidenum">
              <a:rPr lang="en-US" smtClean="0"/>
              <a:t>‹#›</a:t>
            </a:fld>
            <a:endParaRPr lang="en-US"/>
          </a:p>
        </p:txBody>
      </p:sp>
    </p:spTree>
    <p:extLst>
      <p:ext uri="{BB962C8B-B14F-4D97-AF65-F5344CB8AC3E}">
        <p14:creationId xmlns:p14="http://schemas.microsoft.com/office/powerpoint/2010/main" val="897817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150D36-D9D0-48E4-B21F-1AACAFE5BD08}" type="datetimeFigureOut">
              <a:rPr lang="en-US" smtClean="0"/>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E453CA-1525-4CB3-AB63-F2F55DF07B38}" type="slidenum">
              <a:rPr lang="en-US" smtClean="0"/>
              <a:t>‹#›</a:t>
            </a:fld>
            <a:endParaRPr lang="en-US"/>
          </a:p>
        </p:txBody>
      </p:sp>
    </p:spTree>
    <p:extLst>
      <p:ext uri="{BB962C8B-B14F-4D97-AF65-F5344CB8AC3E}">
        <p14:creationId xmlns:p14="http://schemas.microsoft.com/office/powerpoint/2010/main" val="2915195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150D36-D9D0-48E4-B21F-1AACAFE5BD08}" type="datetimeFigureOut">
              <a:rPr lang="en-US" smtClean="0"/>
              <a:t>3/13/2024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E453CA-1525-4CB3-AB63-F2F55DF07B38}" type="slidenum">
              <a:rPr lang="en-US" smtClean="0"/>
              <a:t>‹#›</a:t>
            </a:fld>
            <a:endParaRPr lang="en-US"/>
          </a:p>
        </p:txBody>
      </p:sp>
    </p:spTree>
    <p:extLst>
      <p:ext uri="{BB962C8B-B14F-4D97-AF65-F5344CB8AC3E}">
        <p14:creationId xmlns:p14="http://schemas.microsoft.com/office/powerpoint/2010/main" val="4126104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150D36-D9D0-48E4-B21F-1AACAFE5BD08}" type="datetimeFigureOut">
              <a:rPr lang="en-US" smtClean="0"/>
              <a:t>3/13/2024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E453CA-1525-4CB3-AB63-F2F55DF07B38}" type="slidenum">
              <a:rPr lang="en-US" smtClean="0"/>
              <a:t>‹#›</a:t>
            </a:fld>
            <a:endParaRPr lang="en-US"/>
          </a:p>
        </p:txBody>
      </p:sp>
    </p:spTree>
    <p:extLst>
      <p:ext uri="{BB962C8B-B14F-4D97-AF65-F5344CB8AC3E}">
        <p14:creationId xmlns:p14="http://schemas.microsoft.com/office/powerpoint/2010/main" val="3403273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150D36-D9D0-48E4-B21F-1AACAFE5BD08}" type="datetimeFigureOut">
              <a:rPr lang="en-US" smtClean="0"/>
              <a:t>3/13/2024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E453CA-1525-4CB3-AB63-F2F55DF07B38}" type="slidenum">
              <a:rPr lang="en-US" smtClean="0"/>
              <a:t>‹#›</a:t>
            </a:fld>
            <a:endParaRPr lang="en-US"/>
          </a:p>
        </p:txBody>
      </p:sp>
    </p:spTree>
    <p:extLst>
      <p:ext uri="{BB962C8B-B14F-4D97-AF65-F5344CB8AC3E}">
        <p14:creationId xmlns:p14="http://schemas.microsoft.com/office/powerpoint/2010/main" val="856364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150D36-D9D0-48E4-B21F-1AACAFE5BD08}" type="datetimeFigureOut">
              <a:rPr lang="en-US" smtClean="0"/>
              <a:t>3/13/2024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E453CA-1525-4CB3-AB63-F2F55DF07B38}" type="slidenum">
              <a:rPr lang="en-US" smtClean="0"/>
              <a:t>‹#›</a:t>
            </a:fld>
            <a:endParaRPr lang="en-US"/>
          </a:p>
        </p:txBody>
      </p:sp>
    </p:spTree>
    <p:extLst>
      <p:ext uri="{BB962C8B-B14F-4D97-AF65-F5344CB8AC3E}">
        <p14:creationId xmlns:p14="http://schemas.microsoft.com/office/powerpoint/2010/main" val="2313209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150D36-D9D0-48E4-B21F-1AACAFE5BD08}" type="datetimeFigureOut">
              <a:rPr lang="en-US" smtClean="0"/>
              <a:t>3/13/2024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E453CA-1525-4CB3-AB63-F2F55DF07B38}" type="slidenum">
              <a:rPr lang="en-US" smtClean="0"/>
              <a:t>‹#›</a:t>
            </a:fld>
            <a:endParaRPr lang="en-US"/>
          </a:p>
        </p:txBody>
      </p:sp>
    </p:spTree>
    <p:extLst>
      <p:ext uri="{BB962C8B-B14F-4D97-AF65-F5344CB8AC3E}">
        <p14:creationId xmlns:p14="http://schemas.microsoft.com/office/powerpoint/2010/main" val="2649291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150D36-D9D0-48E4-B21F-1AACAFE5BD08}" type="datetimeFigureOut">
              <a:rPr lang="en-US" smtClean="0"/>
              <a:t>3/13/2024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E453CA-1525-4CB3-AB63-F2F55DF07B38}" type="slidenum">
              <a:rPr lang="en-US" smtClean="0"/>
              <a:t>‹#›</a:t>
            </a:fld>
            <a:endParaRPr lang="en-US"/>
          </a:p>
        </p:txBody>
      </p:sp>
    </p:spTree>
    <p:extLst>
      <p:ext uri="{BB962C8B-B14F-4D97-AF65-F5344CB8AC3E}">
        <p14:creationId xmlns:p14="http://schemas.microsoft.com/office/powerpoint/2010/main" val="1301541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150D36-D9D0-48E4-B21F-1AACAFE5BD08}" type="datetimeFigureOut">
              <a:rPr lang="en-US" smtClean="0"/>
              <a:t>3/13/2024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453CA-1525-4CB3-AB63-F2F55DF07B38}" type="slidenum">
              <a:rPr lang="en-US" smtClean="0"/>
              <a:t>‹#›</a:t>
            </a:fld>
            <a:endParaRPr lang="en-US"/>
          </a:p>
        </p:txBody>
      </p:sp>
      <p:sp>
        <p:nvSpPr>
          <p:cNvPr id="8" name="TextBox 7">
            <a:extLst>
              <a:ext uri="{FF2B5EF4-FFF2-40B4-BE49-F238E27FC236}">
                <a16:creationId xmlns:a16="http://schemas.microsoft.com/office/drawing/2014/main" id="{15F25C2F-F103-3518-D5A0-725C2B248632}"/>
              </a:ext>
            </a:extLst>
          </p:cNvPr>
          <p:cNvSpPr txBox="1"/>
          <p:nvPr userDrawn="1">
            <p:extLst>
              <p:ext uri="{1162E1C5-73C7-4A58-AE30-91384D911F3F}">
                <p184:classification xmlns:p184="http://schemas.microsoft.com/office/powerpoint/2018/4/main" val="ftr"/>
              </p:ext>
            </p:extLst>
          </p:nvPr>
        </p:nvSpPr>
        <p:spPr>
          <a:xfrm>
            <a:off x="5893562" y="66421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9343368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6E532C-D237-9D94-BBEB-A70DB3BE0F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D62FF5-399C-8888-2AED-CC34FC1DA6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A41A6-E13F-8ACA-F9BF-BAB852AD77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F66527-E12F-49C6-BC43-711A3222A806}" type="datetimeFigureOut">
              <a:rPr lang="en-US" smtClean="0"/>
              <a:t>3/13/2024</a:t>
            </a:fld>
            <a:endParaRPr lang="en-US"/>
          </a:p>
        </p:txBody>
      </p:sp>
      <p:sp>
        <p:nvSpPr>
          <p:cNvPr id="5" name="Footer Placeholder 4">
            <a:extLst>
              <a:ext uri="{FF2B5EF4-FFF2-40B4-BE49-F238E27FC236}">
                <a16:creationId xmlns:a16="http://schemas.microsoft.com/office/drawing/2014/main" id="{D4FB0309-73B8-C4EC-AEC6-5A4E48F744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EB5805-59DA-3E6C-1FEE-C8E12543B7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18257F-61F3-436F-B2DC-FDAFD614E992}" type="slidenum">
              <a:rPr lang="en-US" smtClean="0"/>
              <a:t>‹#›</a:t>
            </a:fld>
            <a:endParaRPr lang="en-US"/>
          </a:p>
        </p:txBody>
      </p:sp>
      <p:sp>
        <p:nvSpPr>
          <p:cNvPr id="8" name="TextBox 7">
            <a:extLst>
              <a:ext uri="{FF2B5EF4-FFF2-40B4-BE49-F238E27FC236}">
                <a16:creationId xmlns:a16="http://schemas.microsoft.com/office/drawing/2014/main" id="{B8213F0E-70EC-2691-C362-C64B8216F058}"/>
              </a:ext>
            </a:extLst>
          </p:cNvPr>
          <p:cNvSpPr txBox="1"/>
          <p:nvPr userDrawn="1">
            <p:extLst>
              <p:ext uri="{1162E1C5-73C7-4A58-AE30-91384D911F3F}">
                <p184:classification xmlns:p184="http://schemas.microsoft.com/office/powerpoint/2018/4/main" val="ftr"/>
              </p:ext>
            </p:extLst>
          </p:nvPr>
        </p:nvSpPr>
        <p:spPr>
          <a:xfrm>
            <a:off x="5893562" y="66421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03877491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hyperlink" Target="https://en.wikipedia.org/wiki/Taxi_(TV_seri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svg"/><Relationship Id="rId7"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agarwalankur574.github.io/BidCab/"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yellow taxi cabs parked on a street&#10;&#10;Description automatically generated">
            <a:extLst>
              <a:ext uri="{FF2B5EF4-FFF2-40B4-BE49-F238E27FC236}">
                <a16:creationId xmlns:a16="http://schemas.microsoft.com/office/drawing/2014/main" id="{D1F10686-9925-07B9-3515-DB39ABCD138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0160"/>
            <a:ext cx="12210116" cy="6847840"/>
          </a:xfrm>
          <a:prstGeom prst="rect">
            <a:avLst/>
          </a:prstGeom>
        </p:spPr>
      </p:pic>
      <p:sp>
        <p:nvSpPr>
          <p:cNvPr id="2" name="Title 1">
            <a:extLst>
              <a:ext uri="{FF2B5EF4-FFF2-40B4-BE49-F238E27FC236}">
                <a16:creationId xmlns:a16="http://schemas.microsoft.com/office/drawing/2014/main" id="{A19F9CED-DD73-1DB9-B1C8-DDEA8DC5CF28}"/>
              </a:ext>
            </a:extLst>
          </p:cNvPr>
          <p:cNvSpPr>
            <a:spLocks noGrp="1"/>
          </p:cNvSpPr>
          <p:nvPr>
            <p:ph type="ctrTitle"/>
          </p:nvPr>
        </p:nvSpPr>
        <p:spPr>
          <a:xfrm>
            <a:off x="2509157" y="2391155"/>
            <a:ext cx="7173686" cy="2075690"/>
          </a:xfrm>
        </p:spPr>
        <p:txBody>
          <a:bodyPr>
            <a:noAutofit/>
          </a:bodyPr>
          <a:lstStyle/>
          <a:p>
            <a:r>
              <a:rPr lang="de-DE" sz="13900" dirty="0">
                <a:solidFill>
                  <a:schemeClr val="tx1">
                    <a:lumMod val="75000"/>
                    <a:lumOff val="25000"/>
                  </a:schemeClr>
                </a:solidFill>
                <a:latin typeface="Times New Roman" panose="02020603050405020304" pitchFamily="18" charset="0"/>
                <a:cs typeface="Times New Roman" panose="02020603050405020304" pitchFamily="18" charset="0"/>
              </a:rPr>
              <a:t>BIDCAB</a:t>
            </a:r>
            <a:endParaRPr lang="en-US" sz="139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306475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1B72BB-B8B7-B44A-27FA-29FCB20EB959}"/>
              </a:ext>
            </a:extLst>
          </p:cNvPr>
          <p:cNvPicPr>
            <a:picLocks noChangeAspect="1"/>
          </p:cNvPicPr>
          <p:nvPr/>
        </p:nvPicPr>
        <p:blipFill>
          <a:blip r:embed="rId2"/>
          <a:stretch>
            <a:fillRect/>
          </a:stretch>
        </p:blipFill>
        <p:spPr>
          <a:xfrm>
            <a:off x="0" y="803612"/>
            <a:ext cx="12192000" cy="5250776"/>
          </a:xfrm>
          <a:prstGeom prst="rect">
            <a:avLst/>
          </a:prstGeom>
        </p:spPr>
      </p:pic>
      <p:sp>
        <p:nvSpPr>
          <p:cNvPr id="2" name="TextBox 1">
            <a:extLst>
              <a:ext uri="{FF2B5EF4-FFF2-40B4-BE49-F238E27FC236}">
                <a16:creationId xmlns:a16="http://schemas.microsoft.com/office/drawing/2014/main" id="{B1A1F5D4-51DF-E4F8-5721-52F3D77CC856}"/>
              </a:ext>
            </a:extLst>
          </p:cNvPr>
          <p:cNvSpPr txBox="1"/>
          <p:nvPr/>
        </p:nvSpPr>
        <p:spPr>
          <a:xfrm>
            <a:off x="141514" y="195943"/>
            <a:ext cx="8392886" cy="830997"/>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Business Model </a:t>
            </a:r>
          </a:p>
        </p:txBody>
      </p:sp>
    </p:spTree>
    <p:extLst>
      <p:ext uri="{BB962C8B-B14F-4D97-AF65-F5344CB8AC3E}">
        <p14:creationId xmlns:p14="http://schemas.microsoft.com/office/powerpoint/2010/main" val="306833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93AAA3-0CBA-3967-9CC2-3DE775582539}"/>
              </a:ext>
            </a:extLst>
          </p:cNvPr>
          <p:cNvPicPr>
            <a:picLocks noChangeAspect="1"/>
          </p:cNvPicPr>
          <p:nvPr/>
        </p:nvPicPr>
        <p:blipFill>
          <a:blip r:embed="rId2"/>
          <a:stretch>
            <a:fillRect/>
          </a:stretch>
        </p:blipFill>
        <p:spPr>
          <a:xfrm>
            <a:off x="1300480" y="1685329"/>
            <a:ext cx="9311640" cy="3487341"/>
          </a:xfrm>
          <a:prstGeom prst="rect">
            <a:avLst/>
          </a:prstGeom>
        </p:spPr>
      </p:pic>
    </p:spTree>
    <p:extLst>
      <p:ext uri="{BB962C8B-B14F-4D97-AF65-F5344CB8AC3E}">
        <p14:creationId xmlns:p14="http://schemas.microsoft.com/office/powerpoint/2010/main" val="1771198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BB5195D-75A2-528D-06B7-8CE600496716}"/>
              </a:ext>
            </a:extLst>
          </p:cNvPr>
          <p:cNvGraphicFramePr>
            <a:graphicFrameLocks noGrp="1"/>
          </p:cNvGraphicFramePr>
          <p:nvPr>
            <p:extLst>
              <p:ext uri="{D42A27DB-BD31-4B8C-83A1-F6EECF244321}">
                <p14:modId xmlns:p14="http://schemas.microsoft.com/office/powerpoint/2010/main" val="4172948697"/>
              </p:ext>
            </p:extLst>
          </p:nvPr>
        </p:nvGraphicFramePr>
        <p:xfrm>
          <a:off x="1" y="1066800"/>
          <a:ext cx="12166110" cy="6216207"/>
        </p:xfrm>
        <a:graphic>
          <a:graphicData uri="http://schemas.openxmlformats.org/drawingml/2006/table">
            <a:tbl>
              <a:tblPr firstRow="1" bandRow="1">
                <a:tableStyleId>{BC89EF96-8CEA-46FF-86C4-4CE0E7609802}</a:tableStyleId>
              </a:tblPr>
              <a:tblGrid>
                <a:gridCol w="2786742">
                  <a:extLst>
                    <a:ext uri="{9D8B030D-6E8A-4147-A177-3AD203B41FA5}">
                      <a16:colId xmlns:a16="http://schemas.microsoft.com/office/drawing/2014/main" val="1796413397"/>
                    </a:ext>
                  </a:extLst>
                </a:gridCol>
                <a:gridCol w="9379368">
                  <a:extLst>
                    <a:ext uri="{9D8B030D-6E8A-4147-A177-3AD203B41FA5}">
                      <a16:colId xmlns:a16="http://schemas.microsoft.com/office/drawing/2014/main" val="3202477406"/>
                    </a:ext>
                  </a:extLst>
                </a:gridCol>
              </a:tblGrid>
              <a:tr h="2104833">
                <a:tc>
                  <a:txBody>
                    <a:bodyPr/>
                    <a:lstStyle/>
                    <a:p>
                      <a:endParaRPr lang="en-US" sz="2000">
                        <a:solidFill>
                          <a:srgbClr val="000000"/>
                        </a:solidFill>
                        <a:latin typeface="Times New Roman"/>
                      </a:endParaRP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marL="0" indent="0">
                        <a:buNone/>
                      </a:pPr>
                      <a:endParaRPr lang="en-US" sz="2000" dirty="0">
                        <a:solidFill>
                          <a:srgbClr val="000000"/>
                        </a:solidFill>
                        <a:latin typeface="Times New Roman"/>
                      </a:endParaRPr>
                    </a:p>
                    <a:p>
                      <a:pPr marL="285750" lvl="0" indent="-285750">
                        <a:buFont typeface="Wingdings"/>
                        <a:buChar char="ü"/>
                      </a:pPr>
                      <a:r>
                        <a:rPr lang="en-US" sz="2000" b="0" dirty="0">
                          <a:solidFill>
                            <a:srgbClr val="000000"/>
                          </a:solidFill>
                          <a:latin typeface="Times New Roman"/>
                        </a:rPr>
                        <a:t>The Rider is able to select the cab based on the Car (not just the Category), Time of Arrival, Negotiated Fare, Driver Ratings</a:t>
                      </a:r>
                    </a:p>
                    <a:p>
                      <a:pPr marL="285750" lvl="0" indent="-285750">
                        <a:buFont typeface="Wingdings"/>
                        <a:buChar char="ü"/>
                      </a:pPr>
                      <a:r>
                        <a:rPr lang="en-US" sz="2000" b="0" dirty="0">
                          <a:solidFill>
                            <a:srgbClr val="000000"/>
                          </a:solidFill>
                          <a:latin typeface="Times New Roman"/>
                        </a:rPr>
                        <a:t>The Driver is able to select the rider based on the Rider Rating, Negotiated Fare, the Time of Commute, Destination</a:t>
                      </a:r>
                    </a:p>
                    <a:p>
                      <a:pPr marL="285750" lvl="0" indent="-285750">
                        <a:buFont typeface="Wingdings"/>
                        <a:buChar char="ü"/>
                      </a:pPr>
                      <a:r>
                        <a:rPr lang="en-US" sz="2000" b="0" dirty="0">
                          <a:solidFill>
                            <a:srgbClr val="000000"/>
                          </a:solidFill>
                          <a:latin typeface="Times New Roman"/>
                        </a:rPr>
                        <a:t>Lowest Commission for the Driver</a:t>
                      </a:r>
                    </a:p>
                    <a:p>
                      <a:pPr marL="285750" lvl="0" indent="-285750">
                        <a:buFont typeface="Wingdings"/>
                        <a:buChar char="ü"/>
                      </a:pPr>
                      <a:r>
                        <a:rPr lang="en-US" sz="2000" b="0" dirty="0">
                          <a:solidFill>
                            <a:srgbClr val="000000"/>
                          </a:solidFill>
                          <a:latin typeface="Times New Roman"/>
                        </a:rPr>
                        <a:t>Transfer of Power from the big tech algos to the Rider </a:t>
                      </a:r>
                    </a:p>
                    <a:p>
                      <a:pPr marL="285750" lvl="0" indent="-285750">
                        <a:buFont typeface="Wingdings"/>
                        <a:buChar char="ü"/>
                      </a:pPr>
                      <a:endParaRPr lang="en-US" sz="2000" dirty="0">
                        <a:solidFill>
                          <a:srgbClr val="000000"/>
                        </a:solidFill>
                        <a:latin typeface="Times New Roman"/>
                      </a:endParaRP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3709522456"/>
                  </a:ext>
                </a:extLst>
              </a:tr>
              <a:tr h="1812119">
                <a:tc>
                  <a:txBody>
                    <a:bodyPr/>
                    <a:lstStyle/>
                    <a:p>
                      <a:endParaRPr lang="en-US" sz="2000">
                        <a:solidFill>
                          <a:srgbClr val="000000"/>
                        </a:solidFill>
                        <a:latin typeface="Times New Roman"/>
                      </a:endParaRPr>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pPr marL="285750" indent="-285750">
                        <a:buFont typeface="Wingdings"/>
                        <a:buChar char="ü"/>
                      </a:pPr>
                      <a:r>
                        <a:rPr lang="en-US" sz="2000">
                          <a:solidFill>
                            <a:srgbClr val="000000"/>
                          </a:solidFill>
                          <a:latin typeface="Times New Roman"/>
                        </a:rPr>
                        <a:t>Considerably lower fares</a:t>
                      </a:r>
                    </a:p>
                    <a:p>
                      <a:pPr marL="285750" lvl="0" indent="-285750">
                        <a:buClr>
                          <a:srgbClr val="000000"/>
                        </a:buClr>
                        <a:buFont typeface="Wingdings,Sans-Serif"/>
                        <a:buChar char="ü"/>
                      </a:pPr>
                      <a:r>
                        <a:rPr lang="en-US" sz="2000">
                          <a:solidFill>
                            <a:srgbClr val="000000"/>
                          </a:solidFill>
                          <a:latin typeface="Times New Roman"/>
                        </a:rPr>
                        <a:t>Driver Rating, </a:t>
                      </a:r>
                      <a:r>
                        <a:rPr lang="en-US" sz="2000" u="none" strike="noStrike" noProof="0">
                          <a:solidFill>
                            <a:srgbClr val="000000"/>
                          </a:solidFill>
                          <a:latin typeface="Times New Roman"/>
                        </a:rPr>
                        <a:t>synonymous to Driver's professionalism and mannerism</a:t>
                      </a:r>
                      <a:endParaRPr lang="en-US" sz="2000">
                        <a:solidFill>
                          <a:srgbClr val="000000"/>
                        </a:solidFill>
                        <a:latin typeface="Times New Roman"/>
                      </a:endParaRPr>
                    </a:p>
                    <a:p>
                      <a:pPr marL="285750" lvl="0" indent="-285750">
                        <a:buClr>
                          <a:srgbClr val="000000"/>
                        </a:buClr>
                        <a:buFont typeface="Wingdings,Sans-Serif"/>
                        <a:buChar char="ü"/>
                      </a:pPr>
                      <a:r>
                        <a:rPr lang="en-US" sz="2000" u="none" strike="noStrike" noProof="0">
                          <a:solidFill>
                            <a:srgbClr val="000000"/>
                          </a:solidFill>
                          <a:latin typeface="Times New Roman"/>
                        </a:rPr>
                        <a:t>Rider Rating, synonymous to Rider's </a:t>
                      </a:r>
                      <a:r>
                        <a:rPr lang="en-US" sz="2000" u="none" strike="noStrike" noProof="0" err="1">
                          <a:solidFill>
                            <a:srgbClr val="000000"/>
                          </a:solidFill>
                          <a:latin typeface="Times New Roman"/>
                        </a:rPr>
                        <a:t>behaviour</a:t>
                      </a:r>
                      <a:r>
                        <a:rPr lang="en-US" sz="2000" u="none" strike="noStrike" noProof="0">
                          <a:solidFill>
                            <a:srgbClr val="000000"/>
                          </a:solidFill>
                          <a:latin typeface="Times New Roman"/>
                        </a:rPr>
                        <a:t> in past rides</a:t>
                      </a:r>
                    </a:p>
                    <a:p>
                      <a:pPr marL="285750" lvl="0" indent="-285750">
                        <a:buClr>
                          <a:srgbClr val="000000"/>
                        </a:buClr>
                        <a:buFont typeface="Wingdings,Sans-Serif"/>
                        <a:buChar char="ü"/>
                      </a:pPr>
                      <a:r>
                        <a:rPr lang="en-US" sz="2000" u="none" strike="noStrike" noProof="0">
                          <a:solidFill>
                            <a:srgbClr val="000000"/>
                          </a:solidFill>
                          <a:latin typeface="Times New Roman"/>
                        </a:rPr>
                        <a:t>Visible ETA &amp; Real time tracking</a:t>
                      </a:r>
                    </a:p>
                    <a:p>
                      <a:pPr marL="285750" lvl="0" indent="-285750">
                        <a:buClr>
                          <a:srgbClr val="000000"/>
                        </a:buClr>
                        <a:buFont typeface="Wingdings,Sans-Serif"/>
                        <a:buChar char="ü"/>
                      </a:pPr>
                      <a:r>
                        <a:rPr lang="en-US" sz="2000" u="none" strike="noStrike" noProof="0">
                          <a:solidFill>
                            <a:srgbClr val="000000"/>
                          </a:solidFill>
                          <a:latin typeface="Times New Roman"/>
                        </a:rPr>
                        <a:t>Availability of Digital Payments</a:t>
                      </a:r>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85660165"/>
                  </a:ext>
                </a:extLst>
              </a:tr>
              <a:tr h="1874248">
                <a:tc>
                  <a:txBody>
                    <a:bodyPr/>
                    <a:lstStyle/>
                    <a:p>
                      <a:endParaRPr lang="en-US" sz="2000" dirty="0">
                        <a:solidFill>
                          <a:srgbClr val="000000"/>
                        </a:solidFill>
                        <a:latin typeface="Times New Roman"/>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lgn="l">
                        <a:buFont typeface="Wingdings"/>
                        <a:buChar char="ü"/>
                      </a:pPr>
                      <a:r>
                        <a:rPr lang="en-US" sz="2000" dirty="0">
                          <a:solidFill>
                            <a:srgbClr val="000000"/>
                          </a:solidFill>
                          <a:latin typeface="Times New Roman"/>
                        </a:rPr>
                        <a:t>Reliable mobility solution</a:t>
                      </a:r>
                    </a:p>
                    <a:p>
                      <a:pPr marL="285750" lvl="0" indent="-285750" algn="l">
                        <a:buFont typeface="Wingdings"/>
                        <a:buChar char="ü"/>
                      </a:pPr>
                      <a:r>
                        <a:rPr lang="en-US" sz="2000" dirty="0">
                          <a:solidFill>
                            <a:srgbClr val="000000"/>
                          </a:solidFill>
                          <a:latin typeface="Times New Roman"/>
                        </a:rPr>
                        <a:t>On demand</a:t>
                      </a:r>
                    </a:p>
                    <a:p>
                      <a:pPr marL="285750" lvl="0" indent="-285750" algn="l">
                        <a:buFont typeface="Wingdings"/>
                        <a:buChar char="ü"/>
                      </a:pPr>
                      <a:r>
                        <a:rPr lang="en-US" sz="2000" dirty="0">
                          <a:solidFill>
                            <a:srgbClr val="000000"/>
                          </a:solidFill>
                          <a:latin typeface="Times New Roman"/>
                        </a:rPr>
                        <a:t>Lower Time of Commute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02790399"/>
                  </a:ext>
                </a:extLst>
              </a:tr>
            </a:tbl>
          </a:graphicData>
        </a:graphic>
      </p:graphicFrame>
      <p:pic>
        <p:nvPicPr>
          <p:cNvPr id="7" name="Picture 6" descr="Uber - Fahrt bestellen im App Store">
            <a:extLst>
              <a:ext uri="{FF2B5EF4-FFF2-40B4-BE49-F238E27FC236}">
                <a16:creationId xmlns:a16="http://schemas.microsoft.com/office/drawing/2014/main" id="{13068DC4-2695-A7A1-059B-75A567040B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58" t="15357" r="31894" b="15984"/>
          <a:stretch/>
        </p:blipFill>
        <p:spPr bwMode="auto">
          <a:xfrm>
            <a:off x="407849" y="1362451"/>
            <a:ext cx="576502" cy="569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green and black logo&#10;&#10;Description automatically generated">
            <a:extLst>
              <a:ext uri="{FF2B5EF4-FFF2-40B4-BE49-F238E27FC236}">
                <a16:creationId xmlns:a16="http://schemas.microsoft.com/office/drawing/2014/main" id="{CEB7317D-9046-55EA-D4D6-7519E4B346E3}"/>
              </a:ext>
            </a:extLst>
          </p:cNvPr>
          <p:cNvPicPr>
            <a:picLocks noChangeAspect="1"/>
          </p:cNvPicPr>
          <p:nvPr/>
        </p:nvPicPr>
        <p:blipFill rotWithShape="1">
          <a:blip r:embed="rId3"/>
          <a:srcRect l="21847" t="30645" r="21097" b="32885"/>
          <a:stretch/>
        </p:blipFill>
        <p:spPr>
          <a:xfrm>
            <a:off x="195424" y="2672057"/>
            <a:ext cx="1463128" cy="497029"/>
          </a:xfrm>
          <a:prstGeom prst="rect">
            <a:avLst/>
          </a:prstGeom>
        </p:spPr>
      </p:pic>
      <p:pic>
        <p:nvPicPr>
          <p:cNvPr id="16" name="Picture 12" descr="Bolt: Fahrten anfordern im App Store">
            <a:extLst>
              <a:ext uri="{FF2B5EF4-FFF2-40B4-BE49-F238E27FC236}">
                <a16:creationId xmlns:a16="http://schemas.microsoft.com/office/drawing/2014/main" id="{CECD1E1B-EA12-CF60-FC7B-02923365FE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729" t="14306" r="31722" b="15122"/>
          <a:stretch/>
        </p:blipFill>
        <p:spPr bwMode="auto">
          <a:xfrm>
            <a:off x="2007943" y="2534142"/>
            <a:ext cx="603077" cy="6081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FREE NOW (mytaxi) - SAP Concur App Center">
            <a:extLst>
              <a:ext uri="{FF2B5EF4-FFF2-40B4-BE49-F238E27FC236}">
                <a16:creationId xmlns:a16="http://schemas.microsoft.com/office/drawing/2014/main" id="{2E29ECF6-C2B6-A425-7735-293BDC9B3A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5948" y="1741031"/>
            <a:ext cx="605208" cy="6052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logo with a black background&#10;&#10;Description automatically generated">
            <a:extLst>
              <a:ext uri="{FF2B5EF4-FFF2-40B4-BE49-F238E27FC236}">
                <a16:creationId xmlns:a16="http://schemas.microsoft.com/office/drawing/2014/main" id="{62D5DE1D-F3CB-F77E-4FB7-01C5AAF55AF0}"/>
              </a:ext>
            </a:extLst>
          </p:cNvPr>
          <p:cNvPicPr>
            <a:picLocks noChangeAspect="1"/>
          </p:cNvPicPr>
          <p:nvPr/>
        </p:nvPicPr>
        <p:blipFill rotWithShape="1">
          <a:blip r:embed="rId6"/>
          <a:srcRect l="18638" t="32536" r="15412" b="35407"/>
          <a:stretch/>
        </p:blipFill>
        <p:spPr>
          <a:xfrm>
            <a:off x="439205" y="3714526"/>
            <a:ext cx="1717520" cy="629891"/>
          </a:xfrm>
          <a:prstGeom prst="rect">
            <a:avLst/>
          </a:prstGeom>
        </p:spPr>
      </p:pic>
      <p:pic>
        <p:nvPicPr>
          <p:cNvPr id="22" name="Picture 21" descr="A black and white text&#10;&#10;Description automatically generated">
            <a:extLst>
              <a:ext uri="{FF2B5EF4-FFF2-40B4-BE49-F238E27FC236}">
                <a16:creationId xmlns:a16="http://schemas.microsoft.com/office/drawing/2014/main" id="{46B4B6C6-7076-3994-3FF6-D68FA0C4B728}"/>
              </a:ext>
            </a:extLst>
          </p:cNvPr>
          <p:cNvPicPr>
            <a:picLocks noChangeAspect="1"/>
          </p:cNvPicPr>
          <p:nvPr/>
        </p:nvPicPr>
        <p:blipFill>
          <a:blip r:embed="rId7"/>
          <a:stretch>
            <a:fillRect/>
          </a:stretch>
        </p:blipFill>
        <p:spPr>
          <a:xfrm>
            <a:off x="1154815" y="4205937"/>
            <a:ext cx="2105177" cy="793297"/>
          </a:xfrm>
          <a:prstGeom prst="rect">
            <a:avLst/>
          </a:prstGeom>
        </p:spPr>
      </p:pic>
      <p:pic>
        <p:nvPicPr>
          <p:cNvPr id="25" name="Picture 24">
            <a:extLst>
              <a:ext uri="{FF2B5EF4-FFF2-40B4-BE49-F238E27FC236}">
                <a16:creationId xmlns:a16="http://schemas.microsoft.com/office/drawing/2014/main" id="{2D89F5EE-D42B-A23E-378D-8F593487A4F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96239" y="4619587"/>
            <a:ext cx="826481" cy="609395"/>
          </a:xfrm>
          <a:prstGeom prst="rect">
            <a:avLst/>
          </a:prstGeom>
        </p:spPr>
      </p:pic>
      <p:pic>
        <p:nvPicPr>
          <p:cNvPr id="28" name="Picture 27" descr="Rhein-Main-Verkehrsverbund (RMV) // PSM&amp;W">
            <a:extLst>
              <a:ext uri="{FF2B5EF4-FFF2-40B4-BE49-F238E27FC236}">
                <a16:creationId xmlns:a16="http://schemas.microsoft.com/office/drawing/2014/main" id="{EA85708D-0DF2-3FE7-A200-EEB61864951C}"/>
              </a:ext>
            </a:extLst>
          </p:cNvPr>
          <p:cNvPicPr>
            <a:picLocks noChangeAspect="1"/>
          </p:cNvPicPr>
          <p:nvPr/>
        </p:nvPicPr>
        <p:blipFill rotWithShape="1">
          <a:blip r:embed="rId10"/>
          <a:srcRect l="9966" t="37324" r="4225" b="40493"/>
          <a:stretch/>
        </p:blipFill>
        <p:spPr>
          <a:xfrm>
            <a:off x="-28020" y="5573392"/>
            <a:ext cx="1847062" cy="474280"/>
          </a:xfrm>
          <a:prstGeom prst="rect">
            <a:avLst/>
          </a:prstGeom>
        </p:spPr>
      </p:pic>
      <p:pic>
        <p:nvPicPr>
          <p:cNvPr id="29" name="Picture 28" descr="Logo">
            <a:extLst>
              <a:ext uri="{FF2B5EF4-FFF2-40B4-BE49-F238E27FC236}">
                <a16:creationId xmlns:a16="http://schemas.microsoft.com/office/drawing/2014/main" id="{39E34554-41BA-D621-C3E6-B496EAFB6CCC}"/>
              </a:ext>
            </a:extLst>
          </p:cNvPr>
          <p:cNvPicPr>
            <a:picLocks noChangeAspect="1"/>
          </p:cNvPicPr>
          <p:nvPr/>
        </p:nvPicPr>
        <p:blipFill rotWithShape="1">
          <a:blip r:embed="rId11"/>
          <a:srcRect l="24450" t="26450" r="24694" b="28339"/>
          <a:stretch/>
        </p:blipFill>
        <p:spPr>
          <a:xfrm>
            <a:off x="1658552" y="5997635"/>
            <a:ext cx="996346" cy="664313"/>
          </a:xfrm>
          <a:prstGeom prst="rect">
            <a:avLst/>
          </a:prstGeom>
        </p:spPr>
      </p:pic>
      <p:sp>
        <p:nvSpPr>
          <p:cNvPr id="4" name="TextBox 3">
            <a:extLst>
              <a:ext uri="{FF2B5EF4-FFF2-40B4-BE49-F238E27FC236}">
                <a16:creationId xmlns:a16="http://schemas.microsoft.com/office/drawing/2014/main" id="{66A68BED-E923-E6A6-5A46-9A30D5C1B683}"/>
              </a:ext>
            </a:extLst>
          </p:cNvPr>
          <p:cNvSpPr txBox="1"/>
          <p:nvPr/>
        </p:nvSpPr>
        <p:spPr>
          <a:xfrm>
            <a:off x="141514" y="195943"/>
            <a:ext cx="8392886" cy="830997"/>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Competitive Advantages</a:t>
            </a:r>
          </a:p>
        </p:txBody>
      </p:sp>
    </p:spTree>
    <p:extLst>
      <p:ext uri="{BB962C8B-B14F-4D97-AF65-F5344CB8AC3E}">
        <p14:creationId xmlns:p14="http://schemas.microsoft.com/office/powerpoint/2010/main" val="1767087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62020F69-D339-8521-A273-41B6E0978F80}"/>
              </a:ext>
            </a:extLst>
          </p:cNvPr>
          <p:cNvSpPr/>
          <p:nvPr/>
        </p:nvSpPr>
        <p:spPr>
          <a:xfrm>
            <a:off x="1655181" y="5470637"/>
            <a:ext cx="4287861" cy="1086075"/>
          </a:xfrm>
          <a:prstGeom prst="roundRect">
            <a:avLst/>
          </a:prstGeom>
          <a:solidFill>
            <a:srgbClr val="92D050"/>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t"/>
          <a:lstStyle/>
          <a:p>
            <a:pPr algn="ctr"/>
            <a:r>
              <a:rPr lang="en-US" b="0" i="0" dirty="0" err="1">
                <a:solidFill>
                  <a:schemeClr val="bg1"/>
                </a:solidFill>
                <a:effectLst/>
                <a:latin typeface="Times New Roman" panose="02020603050405020304" pitchFamily="18" charset="0"/>
                <a:cs typeface="Times New Roman" panose="02020603050405020304" pitchFamily="18" charset="0"/>
              </a:rPr>
              <a:t>BidCab</a:t>
            </a:r>
            <a:r>
              <a:rPr lang="en-US" b="0" i="0" dirty="0">
                <a:solidFill>
                  <a:schemeClr val="bg1"/>
                </a:solidFill>
                <a:effectLst/>
                <a:latin typeface="Times New Roman" panose="02020603050405020304" pitchFamily="18" charset="0"/>
                <a:cs typeface="Times New Roman" panose="02020603050405020304" pitchFamily="18" charset="0"/>
              </a:rPr>
              <a:t> offers a personalized pricing model that relies on negotiations between Riders and Drivers.</a:t>
            </a:r>
          </a:p>
        </p:txBody>
      </p:sp>
      <p:pic>
        <p:nvPicPr>
          <p:cNvPr id="19" name="Picture 18">
            <a:extLst>
              <a:ext uri="{FF2B5EF4-FFF2-40B4-BE49-F238E27FC236}">
                <a16:creationId xmlns:a16="http://schemas.microsoft.com/office/drawing/2014/main" id="{71711FB6-A95E-A433-53FB-97C252129ACE}"/>
              </a:ext>
            </a:extLst>
          </p:cNvPr>
          <p:cNvPicPr>
            <a:picLocks noChangeAspect="1"/>
          </p:cNvPicPr>
          <p:nvPr/>
        </p:nvPicPr>
        <p:blipFill>
          <a:blip r:embed="rId2"/>
          <a:stretch>
            <a:fillRect/>
          </a:stretch>
        </p:blipFill>
        <p:spPr>
          <a:xfrm>
            <a:off x="2700504" y="1234969"/>
            <a:ext cx="2197213" cy="4235668"/>
          </a:xfrm>
          <a:prstGeom prst="rect">
            <a:avLst/>
          </a:prstGeom>
        </p:spPr>
      </p:pic>
      <p:pic>
        <p:nvPicPr>
          <p:cNvPr id="27" name="Picture 26">
            <a:extLst>
              <a:ext uri="{FF2B5EF4-FFF2-40B4-BE49-F238E27FC236}">
                <a16:creationId xmlns:a16="http://schemas.microsoft.com/office/drawing/2014/main" id="{215C229C-EE25-970A-DE14-876A1D695D50}"/>
              </a:ext>
            </a:extLst>
          </p:cNvPr>
          <p:cNvPicPr>
            <a:picLocks noChangeAspect="1"/>
          </p:cNvPicPr>
          <p:nvPr/>
        </p:nvPicPr>
        <p:blipFill>
          <a:blip r:embed="rId3"/>
          <a:stretch>
            <a:fillRect/>
          </a:stretch>
        </p:blipFill>
        <p:spPr>
          <a:xfrm>
            <a:off x="7672081" y="1286957"/>
            <a:ext cx="2095871" cy="4235668"/>
          </a:xfrm>
          <a:prstGeom prst="rect">
            <a:avLst/>
          </a:prstGeom>
        </p:spPr>
      </p:pic>
      <p:sp>
        <p:nvSpPr>
          <p:cNvPr id="28" name="Rectangle: Rounded Corners 27">
            <a:extLst>
              <a:ext uri="{FF2B5EF4-FFF2-40B4-BE49-F238E27FC236}">
                <a16:creationId xmlns:a16="http://schemas.microsoft.com/office/drawing/2014/main" id="{E5EC4070-6AE5-F3BA-1683-1FBF4DE17008}"/>
              </a:ext>
            </a:extLst>
          </p:cNvPr>
          <p:cNvSpPr/>
          <p:nvPr/>
        </p:nvSpPr>
        <p:spPr>
          <a:xfrm>
            <a:off x="6248960" y="5522625"/>
            <a:ext cx="4942114" cy="982098"/>
          </a:xfrm>
          <a:prstGeom prst="roundRect">
            <a:avLst/>
          </a:prstGeom>
          <a:solidFill>
            <a:srgbClr val="92D050"/>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t"/>
          <a:lstStyle/>
          <a:p>
            <a:pPr algn="ctr"/>
            <a:r>
              <a:rPr lang="en-US" b="0" i="0" dirty="0" err="1">
                <a:solidFill>
                  <a:schemeClr val="bg1"/>
                </a:solidFill>
                <a:effectLst/>
                <a:latin typeface="Times New Roman" panose="02020603050405020304" pitchFamily="18" charset="0"/>
                <a:cs typeface="Times New Roman" panose="02020603050405020304" pitchFamily="18" charset="0"/>
              </a:rPr>
              <a:t>BidCab</a:t>
            </a:r>
            <a:r>
              <a:rPr lang="en-US" b="0" i="0" dirty="0">
                <a:solidFill>
                  <a:schemeClr val="bg1"/>
                </a:solidFill>
                <a:effectLst/>
                <a:latin typeface="Times New Roman" panose="02020603050405020304" pitchFamily="18" charset="0"/>
                <a:cs typeface="Times New Roman" panose="02020603050405020304" pitchFamily="18" charset="0"/>
              </a:rPr>
              <a:t> provides a suggested price determined by a blend of fixed and variable factors, supported by RLHF and advanced AI technologies.</a:t>
            </a:r>
          </a:p>
        </p:txBody>
      </p:sp>
      <p:sp>
        <p:nvSpPr>
          <p:cNvPr id="30" name="TextBox 29">
            <a:extLst>
              <a:ext uri="{FF2B5EF4-FFF2-40B4-BE49-F238E27FC236}">
                <a16:creationId xmlns:a16="http://schemas.microsoft.com/office/drawing/2014/main" id="{F39ABBAC-3128-FC8B-1847-07BBC3C8FE39}"/>
              </a:ext>
            </a:extLst>
          </p:cNvPr>
          <p:cNvSpPr txBox="1"/>
          <p:nvPr/>
        </p:nvSpPr>
        <p:spPr>
          <a:xfrm>
            <a:off x="141514" y="195943"/>
            <a:ext cx="8392886" cy="830997"/>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Pricing Model</a:t>
            </a:r>
          </a:p>
        </p:txBody>
      </p:sp>
    </p:spTree>
    <p:extLst>
      <p:ext uri="{BB962C8B-B14F-4D97-AF65-F5344CB8AC3E}">
        <p14:creationId xmlns:p14="http://schemas.microsoft.com/office/powerpoint/2010/main" val="3898723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3F514C-D8F3-7F13-28B1-1E6EFDD08EA4}"/>
              </a:ext>
            </a:extLst>
          </p:cNvPr>
          <p:cNvPicPr>
            <a:picLocks noChangeAspect="1"/>
          </p:cNvPicPr>
          <p:nvPr/>
        </p:nvPicPr>
        <p:blipFill>
          <a:blip r:embed="rId2"/>
          <a:stretch>
            <a:fillRect/>
          </a:stretch>
        </p:blipFill>
        <p:spPr>
          <a:xfrm>
            <a:off x="4127138" y="506790"/>
            <a:ext cx="7796590" cy="5844419"/>
          </a:xfrm>
          <a:prstGeom prst="rect">
            <a:avLst/>
          </a:prstGeom>
        </p:spPr>
      </p:pic>
      <p:sp>
        <p:nvSpPr>
          <p:cNvPr id="6" name="TextBox 5">
            <a:extLst>
              <a:ext uri="{FF2B5EF4-FFF2-40B4-BE49-F238E27FC236}">
                <a16:creationId xmlns:a16="http://schemas.microsoft.com/office/drawing/2014/main" id="{FDD0353F-A08E-2372-6CFB-0DAFEB18E08C}"/>
              </a:ext>
            </a:extLst>
          </p:cNvPr>
          <p:cNvSpPr txBox="1"/>
          <p:nvPr/>
        </p:nvSpPr>
        <p:spPr>
          <a:xfrm>
            <a:off x="141514" y="195943"/>
            <a:ext cx="8392886" cy="830997"/>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Founders</a:t>
            </a:r>
          </a:p>
        </p:txBody>
      </p:sp>
      <p:pic>
        <p:nvPicPr>
          <p:cNvPr id="8" name="Picture 7" descr="A logo for a company&#10;&#10;Description automatically generated">
            <a:extLst>
              <a:ext uri="{FF2B5EF4-FFF2-40B4-BE49-F238E27FC236}">
                <a16:creationId xmlns:a16="http://schemas.microsoft.com/office/drawing/2014/main" id="{853E06B2-3EF6-025F-FA99-1C3C270BB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95499"/>
            <a:ext cx="4010025" cy="2667000"/>
          </a:xfrm>
          <a:prstGeom prst="rect">
            <a:avLst/>
          </a:prstGeom>
        </p:spPr>
      </p:pic>
    </p:spTree>
    <p:extLst>
      <p:ext uri="{BB962C8B-B14F-4D97-AF65-F5344CB8AC3E}">
        <p14:creationId xmlns:p14="http://schemas.microsoft.com/office/powerpoint/2010/main" val="4184527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13115-BED6-5337-45D0-FD1888F2B493}"/>
              </a:ext>
            </a:extLst>
          </p:cNvPr>
          <p:cNvSpPr txBox="1"/>
          <p:nvPr/>
        </p:nvSpPr>
        <p:spPr>
          <a:xfrm>
            <a:off x="141514" y="195943"/>
            <a:ext cx="8392886" cy="830997"/>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Our Road Map</a:t>
            </a:r>
          </a:p>
        </p:txBody>
      </p:sp>
      <p:pic>
        <p:nvPicPr>
          <p:cNvPr id="9" name="Picture 8" descr="A diagram of a business diagram&#10;&#10;Description automatically generated with medium confidence">
            <a:extLst>
              <a:ext uri="{FF2B5EF4-FFF2-40B4-BE49-F238E27FC236}">
                <a16:creationId xmlns:a16="http://schemas.microsoft.com/office/drawing/2014/main" id="{D593C680-676A-12A9-FC40-B90BA4B5E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365883"/>
            <a:ext cx="10972800" cy="5082884"/>
          </a:xfrm>
          <a:prstGeom prst="rect">
            <a:avLst/>
          </a:prstGeom>
        </p:spPr>
      </p:pic>
    </p:spTree>
    <p:extLst>
      <p:ext uri="{BB962C8B-B14F-4D97-AF65-F5344CB8AC3E}">
        <p14:creationId xmlns:p14="http://schemas.microsoft.com/office/powerpoint/2010/main" val="4266656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1BA1019D-2C2D-B79E-6D7E-4E48CC60D64F}"/>
              </a:ext>
            </a:extLst>
          </p:cNvPr>
          <p:cNvSpPr/>
          <p:nvPr/>
        </p:nvSpPr>
        <p:spPr>
          <a:xfrm>
            <a:off x="5568833" y="5827125"/>
            <a:ext cx="1598044" cy="6478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Scroll: Horizontal 26">
            <a:extLst>
              <a:ext uri="{FF2B5EF4-FFF2-40B4-BE49-F238E27FC236}">
                <a16:creationId xmlns:a16="http://schemas.microsoft.com/office/drawing/2014/main" id="{B94DC9F2-706F-21AC-A3FE-7D282E6E4475}"/>
              </a:ext>
            </a:extLst>
          </p:cNvPr>
          <p:cNvSpPr/>
          <p:nvPr/>
        </p:nvSpPr>
        <p:spPr>
          <a:xfrm>
            <a:off x="2012341" y="5348139"/>
            <a:ext cx="1847850" cy="558800"/>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3" name="Rectangle 952">
            <a:extLst>
              <a:ext uri="{FF2B5EF4-FFF2-40B4-BE49-F238E27FC236}">
                <a16:creationId xmlns:a16="http://schemas.microsoft.com/office/drawing/2014/main" id="{2756E9CD-9333-EF6D-46A5-B3927D52AB6F}"/>
              </a:ext>
            </a:extLst>
          </p:cNvPr>
          <p:cNvSpPr/>
          <p:nvPr/>
        </p:nvSpPr>
        <p:spPr>
          <a:xfrm>
            <a:off x="348344" y="1658841"/>
            <a:ext cx="7957456" cy="3303031"/>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4" name="Rectangle 953">
            <a:extLst>
              <a:ext uri="{FF2B5EF4-FFF2-40B4-BE49-F238E27FC236}">
                <a16:creationId xmlns:a16="http://schemas.microsoft.com/office/drawing/2014/main" id="{D375290C-B383-7F76-9A84-ADA422A99D3C}"/>
              </a:ext>
            </a:extLst>
          </p:cNvPr>
          <p:cNvSpPr/>
          <p:nvPr/>
        </p:nvSpPr>
        <p:spPr>
          <a:xfrm>
            <a:off x="8342017" y="1674661"/>
            <a:ext cx="3384552" cy="328721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Rectangle 950">
            <a:extLst>
              <a:ext uri="{FF2B5EF4-FFF2-40B4-BE49-F238E27FC236}">
                <a16:creationId xmlns:a16="http://schemas.microsoft.com/office/drawing/2014/main" id="{549EB91D-387E-493E-8E74-AC5F2BCC7CC8}"/>
              </a:ext>
            </a:extLst>
          </p:cNvPr>
          <p:cNvSpPr/>
          <p:nvPr/>
        </p:nvSpPr>
        <p:spPr>
          <a:xfrm>
            <a:off x="8612411" y="5474999"/>
            <a:ext cx="3114172" cy="83871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0" name="Flowchart: Process 949">
            <a:extLst>
              <a:ext uri="{FF2B5EF4-FFF2-40B4-BE49-F238E27FC236}">
                <a16:creationId xmlns:a16="http://schemas.microsoft.com/office/drawing/2014/main" id="{CAC365C7-3074-9DA3-DC15-1960BA4A8E9A}"/>
              </a:ext>
            </a:extLst>
          </p:cNvPr>
          <p:cNvSpPr/>
          <p:nvPr/>
        </p:nvSpPr>
        <p:spPr>
          <a:xfrm>
            <a:off x="9721850" y="1796143"/>
            <a:ext cx="1727200" cy="2057400"/>
          </a:xfrm>
          <a:prstGeom prst="flowChartProcess">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7" name="Oval 886">
            <a:extLst>
              <a:ext uri="{FF2B5EF4-FFF2-40B4-BE49-F238E27FC236}">
                <a16:creationId xmlns:a16="http://schemas.microsoft.com/office/drawing/2014/main" id="{A1CAE3CE-FB78-1A8D-C1ED-CCB1425C64C0}"/>
              </a:ext>
            </a:extLst>
          </p:cNvPr>
          <p:cNvSpPr/>
          <p:nvPr/>
        </p:nvSpPr>
        <p:spPr>
          <a:xfrm>
            <a:off x="5809612" y="3619130"/>
            <a:ext cx="906840" cy="83517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Times New Roman"/>
                <a:ea typeface="Calibri"/>
                <a:cs typeface="Calibri"/>
              </a:rPr>
              <a:t>20%</a:t>
            </a:r>
          </a:p>
        </p:txBody>
      </p:sp>
      <p:sp>
        <p:nvSpPr>
          <p:cNvPr id="888" name="Rectangle: Rounded Corners 887">
            <a:extLst>
              <a:ext uri="{FF2B5EF4-FFF2-40B4-BE49-F238E27FC236}">
                <a16:creationId xmlns:a16="http://schemas.microsoft.com/office/drawing/2014/main" id="{A8D440DA-B161-A64F-E8A8-974FEFD3CAF9}"/>
              </a:ext>
            </a:extLst>
          </p:cNvPr>
          <p:cNvSpPr/>
          <p:nvPr/>
        </p:nvSpPr>
        <p:spPr>
          <a:xfrm>
            <a:off x="4379761" y="1882113"/>
            <a:ext cx="3282949" cy="57422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a:ea typeface="Calibri"/>
                <a:cs typeface="Calibri"/>
              </a:rPr>
              <a:t>Population = 658,000</a:t>
            </a:r>
            <a:endParaRPr lang="en-US" sz="2400" dirty="0">
              <a:latin typeface="Times New Roman"/>
              <a:cs typeface="Times New Roman"/>
            </a:endParaRPr>
          </a:p>
        </p:txBody>
      </p:sp>
      <p:pic>
        <p:nvPicPr>
          <p:cNvPr id="889" name="Picture 888">
            <a:extLst>
              <a:ext uri="{FF2B5EF4-FFF2-40B4-BE49-F238E27FC236}">
                <a16:creationId xmlns:a16="http://schemas.microsoft.com/office/drawing/2014/main" id="{4F512425-67D3-080A-238A-E34B9FC82A58}"/>
              </a:ext>
            </a:extLst>
          </p:cNvPr>
          <p:cNvPicPr>
            <a:picLocks noChangeAspect="1"/>
          </p:cNvPicPr>
          <p:nvPr/>
        </p:nvPicPr>
        <p:blipFill>
          <a:blip r:embed="rId2"/>
          <a:stretch>
            <a:fillRect/>
          </a:stretch>
        </p:blipFill>
        <p:spPr>
          <a:xfrm>
            <a:off x="465431" y="1796142"/>
            <a:ext cx="3231020" cy="3065163"/>
          </a:xfrm>
          <a:prstGeom prst="rect">
            <a:avLst/>
          </a:prstGeom>
        </p:spPr>
      </p:pic>
      <p:cxnSp>
        <p:nvCxnSpPr>
          <p:cNvPr id="891" name="Connector: Curved 890">
            <a:extLst>
              <a:ext uri="{FF2B5EF4-FFF2-40B4-BE49-F238E27FC236}">
                <a16:creationId xmlns:a16="http://schemas.microsoft.com/office/drawing/2014/main" id="{E37468C7-E83E-EAAD-2D05-DF8A04DF2A9D}"/>
              </a:ext>
            </a:extLst>
          </p:cNvPr>
          <p:cNvCxnSpPr>
            <a:cxnSpLocks/>
          </p:cNvCxnSpPr>
          <p:nvPr/>
        </p:nvCxnSpPr>
        <p:spPr>
          <a:xfrm>
            <a:off x="3556000" y="3086100"/>
            <a:ext cx="914400" cy="965200"/>
          </a:xfrm>
          <a:prstGeom prst="curvedConnector3">
            <a:avLst/>
          </a:prstGeom>
        </p:spPr>
        <p:style>
          <a:lnRef idx="3">
            <a:schemeClr val="accent1"/>
          </a:lnRef>
          <a:fillRef idx="0">
            <a:schemeClr val="accent1"/>
          </a:fillRef>
          <a:effectRef idx="2">
            <a:schemeClr val="accent1"/>
          </a:effectRef>
          <a:fontRef idx="minor">
            <a:schemeClr val="tx1"/>
          </a:fontRef>
        </p:style>
      </p:cxnSp>
      <p:sp>
        <p:nvSpPr>
          <p:cNvPr id="892" name="TextBox 891">
            <a:extLst>
              <a:ext uri="{FF2B5EF4-FFF2-40B4-BE49-F238E27FC236}">
                <a16:creationId xmlns:a16="http://schemas.microsoft.com/office/drawing/2014/main" id="{84FFF5A5-D7B8-792F-1A85-0B753EA6720F}"/>
              </a:ext>
            </a:extLst>
          </p:cNvPr>
          <p:cNvSpPr txBox="1"/>
          <p:nvPr/>
        </p:nvSpPr>
        <p:spPr>
          <a:xfrm>
            <a:off x="4483100" y="3867150"/>
            <a:ext cx="965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latin typeface="Times New Roman"/>
                <a:ea typeface="Calibri"/>
                <a:cs typeface="Calibri"/>
              </a:rPr>
              <a:t>225,000</a:t>
            </a:r>
            <a:endParaRPr lang="en-US" b="1">
              <a:latin typeface="Times New Roman"/>
            </a:endParaRPr>
          </a:p>
        </p:txBody>
      </p:sp>
      <p:cxnSp>
        <p:nvCxnSpPr>
          <p:cNvPr id="894" name="Straight Arrow Connector 893">
            <a:extLst>
              <a:ext uri="{FF2B5EF4-FFF2-40B4-BE49-F238E27FC236}">
                <a16:creationId xmlns:a16="http://schemas.microsoft.com/office/drawing/2014/main" id="{651B8A5E-AC7C-91F9-FDFC-D9920D7D0744}"/>
              </a:ext>
            </a:extLst>
          </p:cNvPr>
          <p:cNvCxnSpPr>
            <a:cxnSpLocks/>
          </p:cNvCxnSpPr>
          <p:nvPr/>
        </p:nvCxnSpPr>
        <p:spPr>
          <a:xfrm flipV="1">
            <a:off x="5349875" y="4022725"/>
            <a:ext cx="450850" cy="63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95" name="TextBox 894">
            <a:extLst>
              <a:ext uri="{FF2B5EF4-FFF2-40B4-BE49-F238E27FC236}">
                <a16:creationId xmlns:a16="http://schemas.microsoft.com/office/drawing/2014/main" id="{46DA7917-01C7-B556-E1B7-FBF46CF67A92}"/>
              </a:ext>
            </a:extLst>
          </p:cNvPr>
          <p:cNvSpPr txBox="1"/>
          <p:nvPr/>
        </p:nvSpPr>
        <p:spPr>
          <a:xfrm>
            <a:off x="7092949" y="3867149"/>
            <a:ext cx="965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latin typeface="Times New Roman"/>
                <a:ea typeface="Calibri"/>
                <a:cs typeface="Calibri"/>
              </a:rPr>
              <a:t>45,000</a:t>
            </a:r>
            <a:endParaRPr lang="en-US" b="1">
              <a:latin typeface="Times New Roman"/>
            </a:endParaRPr>
          </a:p>
        </p:txBody>
      </p:sp>
      <p:cxnSp>
        <p:nvCxnSpPr>
          <p:cNvPr id="896" name="Straight Arrow Connector 895">
            <a:extLst>
              <a:ext uri="{FF2B5EF4-FFF2-40B4-BE49-F238E27FC236}">
                <a16:creationId xmlns:a16="http://schemas.microsoft.com/office/drawing/2014/main" id="{BB68AC6E-5A6C-C091-FC96-80A5611575C8}"/>
              </a:ext>
            </a:extLst>
          </p:cNvPr>
          <p:cNvCxnSpPr>
            <a:cxnSpLocks/>
          </p:cNvCxnSpPr>
          <p:nvPr/>
        </p:nvCxnSpPr>
        <p:spPr>
          <a:xfrm flipV="1">
            <a:off x="6721474" y="4016375"/>
            <a:ext cx="450850" cy="63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933" name="Group 932">
            <a:extLst>
              <a:ext uri="{FF2B5EF4-FFF2-40B4-BE49-F238E27FC236}">
                <a16:creationId xmlns:a16="http://schemas.microsoft.com/office/drawing/2014/main" id="{17B71FF0-B5C5-0DC8-C8C1-0DF2D3035379}"/>
              </a:ext>
            </a:extLst>
          </p:cNvPr>
          <p:cNvGrpSpPr/>
          <p:nvPr/>
        </p:nvGrpSpPr>
        <p:grpSpPr>
          <a:xfrm>
            <a:off x="9798050" y="1846943"/>
            <a:ext cx="1600200" cy="1965105"/>
            <a:chOff x="10414000" y="196850"/>
            <a:chExt cx="1600200" cy="1965105"/>
          </a:xfrm>
        </p:grpSpPr>
        <p:sp>
          <p:nvSpPr>
            <p:cNvPr id="930" name="Oval 929">
              <a:extLst>
                <a:ext uri="{FF2B5EF4-FFF2-40B4-BE49-F238E27FC236}">
                  <a16:creationId xmlns:a16="http://schemas.microsoft.com/office/drawing/2014/main" id="{90546099-ADF5-5273-BD4B-03C575C1E45D}"/>
                </a:ext>
              </a:extLst>
            </p:cNvPr>
            <p:cNvSpPr/>
            <p:nvPr/>
          </p:nvSpPr>
          <p:spPr>
            <a:xfrm>
              <a:off x="10762612" y="1326779"/>
              <a:ext cx="906840" cy="83517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latin typeface="Times New Roman"/>
                  <a:ea typeface="+mn-lt"/>
                  <a:cs typeface="+mn-lt"/>
                </a:rPr>
                <a:t>€13</a:t>
              </a:r>
              <a:endParaRPr lang="en-US" sz="1600" b="1" dirty="0">
                <a:latin typeface="Times New Roman"/>
              </a:endParaRPr>
            </a:p>
          </p:txBody>
        </p:sp>
        <p:sp>
          <p:nvSpPr>
            <p:cNvPr id="931" name="Rectangle: Rounded Corners 930">
              <a:extLst>
                <a:ext uri="{FF2B5EF4-FFF2-40B4-BE49-F238E27FC236}">
                  <a16:creationId xmlns:a16="http://schemas.microsoft.com/office/drawing/2014/main" id="{5D58C72D-8A09-8E3F-A300-6CA8E234208F}"/>
                </a:ext>
              </a:extLst>
            </p:cNvPr>
            <p:cNvSpPr/>
            <p:nvPr/>
          </p:nvSpPr>
          <p:spPr>
            <a:xfrm>
              <a:off x="10414000" y="196850"/>
              <a:ext cx="1600200" cy="622300"/>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a:ea typeface="Calibri"/>
                  <a:cs typeface="Calibri"/>
                </a:rPr>
                <a:t>Average Distance of Commute 5KM</a:t>
              </a:r>
              <a:endParaRPr lang="en-US" sz="1200">
                <a:solidFill>
                  <a:schemeClr val="tx1"/>
                </a:solidFill>
                <a:latin typeface="Times New Roman"/>
                <a:cs typeface="Times New Roman"/>
              </a:endParaRPr>
            </a:p>
          </p:txBody>
        </p:sp>
        <p:pic>
          <p:nvPicPr>
            <p:cNvPr id="932" name="Graphic 931" descr="@ with solid fill">
              <a:extLst>
                <a:ext uri="{FF2B5EF4-FFF2-40B4-BE49-F238E27FC236}">
                  <a16:creationId xmlns:a16="http://schemas.microsoft.com/office/drawing/2014/main" id="{F86F245E-E87C-71FE-5815-C8B3CF1904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9150" y="869950"/>
              <a:ext cx="469900" cy="457200"/>
            </a:xfrm>
            <a:prstGeom prst="rect">
              <a:avLst/>
            </a:prstGeom>
          </p:spPr>
        </p:pic>
      </p:grpSp>
      <p:sp>
        <p:nvSpPr>
          <p:cNvPr id="934" name="TextBox 933">
            <a:extLst>
              <a:ext uri="{FF2B5EF4-FFF2-40B4-BE49-F238E27FC236}">
                <a16:creationId xmlns:a16="http://schemas.microsoft.com/office/drawing/2014/main" id="{EAF7933A-7F99-7C80-9062-463C9320B1F4}"/>
              </a:ext>
            </a:extLst>
          </p:cNvPr>
          <p:cNvSpPr txBox="1"/>
          <p:nvPr/>
        </p:nvSpPr>
        <p:spPr>
          <a:xfrm>
            <a:off x="8832848" y="4368798"/>
            <a:ext cx="1104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latin typeface="Times New Roman"/>
                <a:ea typeface="Calibri"/>
                <a:cs typeface="Times New Roman"/>
              </a:rPr>
              <a:t>€585,000</a:t>
            </a:r>
            <a:endParaRPr lang="en-US" b="1">
              <a:latin typeface="Times New Roman"/>
              <a:ea typeface="Calibri"/>
              <a:cs typeface="Calibri"/>
            </a:endParaRPr>
          </a:p>
        </p:txBody>
      </p:sp>
      <p:cxnSp>
        <p:nvCxnSpPr>
          <p:cNvPr id="935" name="Connector: Curved 934">
            <a:extLst>
              <a:ext uri="{FF2B5EF4-FFF2-40B4-BE49-F238E27FC236}">
                <a16:creationId xmlns:a16="http://schemas.microsoft.com/office/drawing/2014/main" id="{73772B06-2A11-B637-B712-B21E96A1446F}"/>
              </a:ext>
            </a:extLst>
          </p:cNvPr>
          <p:cNvCxnSpPr>
            <a:cxnSpLocks/>
          </p:cNvCxnSpPr>
          <p:nvPr/>
        </p:nvCxnSpPr>
        <p:spPr>
          <a:xfrm>
            <a:off x="7918450" y="4032250"/>
            <a:ext cx="965200" cy="514350"/>
          </a:xfrm>
          <a:prstGeom prst="curvedConnector3">
            <a:avLst/>
          </a:prstGeom>
        </p:spPr>
        <p:style>
          <a:lnRef idx="3">
            <a:schemeClr val="accent1"/>
          </a:lnRef>
          <a:fillRef idx="0">
            <a:schemeClr val="accent1"/>
          </a:fillRef>
          <a:effectRef idx="2">
            <a:schemeClr val="accent1"/>
          </a:effectRef>
          <a:fontRef idx="minor">
            <a:schemeClr val="tx1"/>
          </a:fontRef>
        </p:style>
      </p:cxnSp>
      <p:cxnSp>
        <p:nvCxnSpPr>
          <p:cNvPr id="936" name="Connector: Curved 935">
            <a:extLst>
              <a:ext uri="{FF2B5EF4-FFF2-40B4-BE49-F238E27FC236}">
                <a16:creationId xmlns:a16="http://schemas.microsoft.com/office/drawing/2014/main" id="{92787731-0F4A-1D20-2B2A-B62564BC8D36}"/>
              </a:ext>
            </a:extLst>
          </p:cNvPr>
          <p:cNvCxnSpPr>
            <a:cxnSpLocks/>
            <a:stCxn id="930" idx="3"/>
          </p:cNvCxnSpPr>
          <p:nvPr/>
        </p:nvCxnSpPr>
        <p:spPr>
          <a:xfrm rot="5400000">
            <a:off x="9569053" y="3848886"/>
            <a:ext cx="869561" cy="551266"/>
          </a:xfrm>
          <a:prstGeom prst="curvedConnector3">
            <a:avLst/>
          </a:prstGeom>
        </p:spPr>
        <p:style>
          <a:lnRef idx="3">
            <a:schemeClr val="accent1"/>
          </a:lnRef>
          <a:fillRef idx="0">
            <a:schemeClr val="accent1"/>
          </a:fillRef>
          <a:effectRef idx="2">
            <a:schemeClr val="accent1"/>
          </a:effectRef>
          <a:fontRef idx="minor">
            <a:schemeClr val="tx1"/>
          </a:fontRef>
        </p:style>
      </p:cxnSp>
      <p:sp>
        <p:nvSpPr>
          <p:cNvPr id="944" name="Oval 943">
            <a:extLst>
              <a:ext uri="{FF2B5EF4-FFF2-40B4-BE49-F238E27FC236}">
                <a16:creationId xmlns:a16="http://schemas.microsoft.com/office/drawing/2014/main" id="{1EA94F2C-7F6F-4A0B-478D-DF11E5A73263}"/>
              </a:ext>
            </a:extLst>
          </p:cNvPr>
          <p:cNvSpPr/>
          <p:nvPr/>
        </p:nvSpPr>
        <p:spPr>
          <a:xfrm>
            <a:off x="10355557" y="5577301"/>
            <a:ext cx="1289349" cy="6441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Times New Roman"/>
                <a:ea typeface="Calibri"/>
                <a:cs typeface="Calibri"/>
              </a:rPr>
              <a:t>12 months</a:t>
            </a:r>
          </a:p>
        </p:txBody>
      </p:sp>
      <p:sp>
        <p:nvSpPr>
          <p:cNvPr id="945" name="Oval 944">
            <a:extLst>
              <a:ext uri="{FF2B5EF4-FFF2-40B4-BE49-F238E27FC236}">
                <a16:creationId xmlns:a16="http://schemas.microsoft.com/office/drawing/2014/main" id="{DFC792F7-3146-0D82-5BB2-0A6C9810C47C}"/>
              </a:ext>
            </a:extLst>
          </p:cNvPr>
          <p:cNvSpPr/>
          <p:nvPr/>
        </p:nvSpPr>
        <p:spPr>
          <a:xfrm>
            <a:off x="8622007" y="5577301"/>
            <a:ext cx="1289349" cy="6441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Times New Roman"/>
                <a:ea typeface="Calibri"/>
                <a:cs typeface="Calibri"/>
              </a:rPr>
              <a:t>4 rides PM</a:t>
            </a:r>
          </a:p>
        </p:txBody>
      </p:sp>
      <p:pic>
        <p:nvPicPr>
          <p:cNvPr id="946" name="Graphic 945" descr="Add with solid fill">
            <a:extLst>
              <a:ext uri="{FF2B5EF4-FFF2-40B4-BE49-F238E27FC236}">
                <a16:creationId xmlns:a16="http://schemas.microsoft.com/office/drawing/2014/main" id="{8F01FBBF-8B0F-5607-4D7C-CFCFC440AA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700000">
            <a:off x="9879855" y="5707458"/>
            <a:ext cx="463550" cy="450850"/>
          </a:xfrm>
          <a:prstGeom prst="rect">
            <a:avLst/>
          </a:prstGeom>
        </p:spPr>
      </p:pic>
      <p:cxnSp>
        <p:nvCxnSpPr>
          <p:cNvPr id="947" name="Connector: Curved 946">
            <a:extLst>
              <a:ext uri="{FF2B5EF4-FFF2-40B4-BE49-F238E27FC236}">
                <a16:creationId xmlns:a16="http://schemas.microsoft.com/office/drawing/2014/main" id="{B0B39CDC-FE45-7223-4502-3B245209E1A6}"/>
              </a:ext>
            </a:extLst>
          </p:cNvPr>
          <p:cNvCxnSpPr>
            <a:cxnSpLocks/>
          </p:cNvCxnSpPr>
          <p:nvPr/>
        </p:nvCxnSpPr>
        <p:spPr>
          <a:xfrm rot="10800000" flipV="1">
            <a:off x="7158538" y="4653642"/>
            <a:ext cx="1780455" cy="1423308"/>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948" name="Connector: Curved 947">
            <a:extLst>
              <a:ext uri="{FF2B5EF4-FFF2-40B4-BE49-F238E27FC236}">
                <a16:creationId xmlns:a16="http://schemas.microsoft.com/office/drawing/2014/main" id="{0FBB3D20-CA36-63BA-4F57-FAAD47F0A074}"/>
              </a:ext>
            </a:extLst>
          </p:cNvPr>
          <p:cNvCxnSpPr>
            <a:cxnSpLocks/>
            <a:stCxn id="949" idx="1"/>
          </p:cNvCxnSpPr>
          <p:nvPr/>
        </p:nvCxnSpPr>
        <p:spPr>
          <a:xfrm rot="10800000">
            <a:off x="3846630" y="5571512"/>
            <a:ext cx="2044345" cy="568772"/>
          </a:xfrm>
          <a:prstGeom prst="curvedConnector3">
            <a:avLst/>
          </a:prstGeom>
        </p:spPr>
        <p:style>
          <a:lnRef idx="3">
            <a:schemeClr val="accent1"/>
          </a:lnRef>
          <a:fillRef idx="0">
            <a:schemeClr val="accent1"/>
          </a:fillRef>
          <a:effectRef idx="2">
            <a:schemeClr val="accent1"/>
          </a:effectRef>
          <a:fontRef idx="minor">
            <a:schemeClr val="tx1"/>
          </a:fontRef>
        </p:style>
      </p:cxnSp>
      <p:sp>
        <p:nvSpPr>
          <p:cNvPr id="949" name="TextBox 948">
            <a:extLst>
              <a:ext uri="{FF2B5EF4-FFF2-40B4-BE49-F238E27FC236}">
                <a16:creationId xmlns:a16="http://schemas.microsoft.com/office/drawing/2014/main" id="{C84C04DC-32A3-9EC3-6FB3-EF25D9D44660}"/>
              </a:ext>
            </a:extLst>
          </p:cNvPr>
          <p:cNvSpPr txBox="1"/>
          <p:nvPr/>
        </p:nvSpPr>
        <p:spPr>
          <a:xfrm>
            <a:off x="5890974" y="5940229"/>
            <a:ext cx="19567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latin typeface="Times New Roman"/>
                <a:ea typeface="+mn-lt"/>
                <a:cs typeface="+mn-lt"/>
              </a:rPr>
              <a:t>€28 </a:t>
            </a:r>
            <a:r>
              <a:rPr lang="en-US" sz="2000" dirty="0" err="1">
                <a:solidFill>
                  <a:schemeClr val="bg1"/>
                </a:solidFill>
                <a:latin typeface="Times New Roman"/>
                <a:ea typeface="+mn-lt"/>
                <a:cs typeface="+mn-lt"/>
              </a:rPr>
              <a:t>mln</a:t>
            </a:r>
            <a:endParaRPr lang="en-US" sz="2000" dirty="0">
              <a:solidFill>
                <a:schemeClr val="bg1"/>
              </a:solidFill>
              <a:latin typeface="Times New Roman"/>
              <a:ea typeface="Calibri"/>
              <a:cs typeface="Calibri"/>
            </a:endParaRPr>
          </a:p>
        </p:txBody>
      </p:sp>
      <p:sp>
        <p:nvSpPr>
          <p:cNvPr id="17" name="TextBox 16">
            <a:extLst>
              <a:ext uri="{FF2B5EF4-FFF2-40B4-BE49-F238E27FC236}">
                <a16:creationId xmlns:a16="http://schemas.microsoft.com/office/drawing/2014/main" id="{A2B9A0C6-017B-D521-A297-E979683CE71F}"/>
              </a:ext>
            </a:extLst>
          </p:cNvPr>
          <p:cNvSpPr txBox="1"/>
          <p:nvPr/>
        </p:nvSpPr>
        <p:spPr>
          <a:xfrm>
            <a:off x="141514" y="195943"/>
            <a:ext cx="8392886" cy="830997"/>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Go to Market- Frankfurt</a:t>
            </a:r>
          </a:p>
        </p:txBody>
      </p:sp>
      <p:cxnSp>
        <p:nvCxnSpPr>
          <p:cNvPr id="21" name="Connector: Curved 20">
            <a:extLst>
              <a:ext uri="{FF2B5EF4-FFF2-40B4-BE49-F238E27FC236}">
                <a16:creationId xmlns:a16="http://schemas.microsoft.com/office/drawing/2014/main" id="{0231E120-1692-802C-1A90-034A58054E73}"/>
              </a:ext>
            </a:extLst>
          </p:cNvPr>
          <p:cNvCxnSpPr>
            <a:cxnSpLocks/>
            <a:endCxn id="945" idx="2"/>
          </p:cNvCxnSpPr>
          <p:nvPr/>
        </p:nvCxnSpPr>
        <p:spPr>
          <a:xfrm flipV="1">
            <a:off x="7031762" y="5899358"/>
            <a:ext cx="1590245" cy="177592"/>
          </a:xfrm>
          <a:prstGeom prst="curved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26" name="TextBox 25">
            <a:extLst>
              <a:ext uri="{FF2B5EF4-FFF2-40B4-BE49-F238E27FC236}">
                <a16:creationId xmlns:a16="http://schemas.microsoft.com/office/drawing/2014/main" id="{48B5D127-8F7C-F7F5-0726-50C871FE04CB}"/>
              </a:ext>
            </a:extLst>
          </p:cNvPr>
          <p:cNvSpPr txBox="1"/>
          <p:nvPr/>
        </p:nvSpPr>
        <p:spPr>
          <a:xfrm>
            <a:off x="2024433" y="5393195"/>
            <a:ext cx="195670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latin typeface="Times New Roman"/>
                <a:ea typeface="+mn-lt"/>
                <a:cs typeface="+mn-lt"/>
              </a:rPr>
              <a:t>€2.8 </a:t>
            </a:r>
            <a:r>
              <a:rPr lang="en-US" sz="2400" b="1" dirty="0" err="1">
                <a:solidFill>
                  <a:schemeClr val="bg1"/>
                </a:solidFill>
                <a:latin typeface="Times New Roman"/>
                <a:ea typeface="+mn-lt"/>
                <a:cs typeface="+mn-lt"/>
              </a:rPr>
              <a:t>mln</a:t>
            </a:r>
            <a:endParaRPr lang="en-US" sz="2400" b="1" dirty="0">
              <a:solidFill>
                <a:schemeClr val="bg1"/>
              </a:solidFill>
              <a:latin typeface="Times New Roman"/>
              <a:ea typeface="Calibri"/>
              <a:cs typeface="Calibri"/>
            </a:endParaRPr>
          </a:p>
        </p:txBody>
      </p:sp>
      <p:sp>
        <p:nvSpPr>
          <p:cNvPr id="29" name="TextBox 28">
            <a:extLst>
              <a:ext uri="{FF2B5EF4-FFF2-40B4-BE49-F238E27FC236}">
                <a16:creationId xmlns:a16="http://schemas.microsoft.com/office/drawing/2014/main" id="{793707DF-E100-8149-5D83-5B124F4BBD80}"/>
              </a:ext>
            </a:extLst>
          </p:cNvPr>
          <p:cNvSpPr txBox="1"/>
          <p:nvPr/>
        </p:nvSpPr>
        <p:spPr>
          <a:xfrm rot="1420835">
            <a:off x="4074013" y="5463803"/>
            <a:ext cx="1676162" cy="307777"/>
          </a:xfrm>
          <a:prstGeom prst="rect">
            <a:avLst/>
          </a:prstGeom>
          <a:noFill/>
        </p:spPr>
        <p:txBody>
          <a:bodyPr wrap="square" rtlCol="0">
            <a:spAutoFit/>
          </a:bodyPr>
          <a:lstStyle/>
          <a:p>
            <a:r>
              <a:rPr lang="en-IN" sz="1400" dirty="0"/>
              <a:t>10% Commission</a:t>
            </a:r>
          </a:p>
        </p:txBody>
      </p:sp>
    </p:spTree>
    <p:extLst>
      <p:ext uri="{BB962C8B-B14F-4D97-AF65-F5344CB8AC3E}">
        <p14:creationId xmlns:p14="http://schemas.microsoft.com/office/powerpoint/2010/main" val="1359120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9D94F0AD-F32F-BFD0-0EBE-F01989F83320}"/>
              </a:ext>
            </a:extLst>
          </p:cNvPr>
          <p:cNvSpPr/>
          <p:nvPr/>
        </p:nvSpPr>
        <p:spPr>
          <a:xfrm>
            <a:off x="4615721" y="2746590"/>
            <a:ext cx="2960557" cy="291059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ea typeface="Calibri"/>
                <a:cs typeface="Times New Roman" panose="02020603050405020304" pitchFamily="18" charset="0"/>
              </a:rPr>
              <a:t>Seed Funding</a:t>
            </a:r>
          </a:p>
          <a:p>
            <a:pPr algn="ctr"/>
            <a:r>
              <a:rPr lang="en-US" sz="4000" dirty="0">
                <a:latin typeface="Times New Roman" panose="02020603050405020304" pitchFamily="18" charset="0"/>
                <a:ea typeface="Calibri"/>
                <a:cs typeface="Times New Roman" panose="02020603050405020304" pitchFamily="18" charset="0"/>
              </a:rPr>
              <a:t>700k</a:t>
            </a:r>
          </a:p>
        </p:txBody>
      </p:sp>
      <p:sp>
        <p:nvSpPr>
          <p:cNvPr id="16" name="TextBox 15">
            <a:extLst>
              <a:ext uri="{FF2B5EF4-FFF2-40B4-BE49-F238E27FC236}">
                <a16:creationId xmlns:a16="http://schemas.microsoft.com/office/drawing/2014/main" id="{B37A3EE9-5FFF-21BE-3062-AD4016D831AC}"/>
              </a:ext>
            </a:extLst>
          </p:cNvPr>
          <p:cNvSpPr txBox="1"/>
          <p:nvPr/>
        </p:nvSpPr>
        <p:spPr>
          <a:xfrm>
            <a:off x="143374" y="179323"/>
            <a:ext cx="62138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Times New Roman" panose="02020603050405020304" pitchFamily="18" charset="0"/>
                <a:ea typeface="Calibri"/>
                <a:cs typeface="Times New Roman" panose="02020603050405020304" pitchFamily="18" charset="0"/>
              </a:rPr>
              <a:t>Our Ask </a:t>
            </a:r>
          </a:p>
        </p:txBody>
      </p:sp>
      <p:sp>
        <p:nvSpPr>
          <p:cNvPr id="2" name="Rectangle: Rounded Corners 1">
            <a:extLst>
              <a:ext uri="{FF2B5EF4-FFF2-40B4-BE49-F238E27FC236}">
                <a16:creationId xmlns:a16="http://schemas.microsoft.com/office/drawing/2014/main" id="{6F00BB16-0962-2FB3-E99A-D97BC5078413}"/>
              </a:ext>
            </a:extLst>
          </p:cNvPr>
          <p:cNvSpPr/>
          <p:nvPr/>
        </p:nvSpPr>
        <p:spPr>
          <a:xfrm>
            <a:off x="1774371" y="4582885"/>
            <a:ext cx="1611086" cy="729343"/>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Times New Roman" panose="02020603050405020304" pitchFamily="18" charset="0"/>
                <a:ea typeface="Calibri"/>
                <a:cs typeface="Times New Roman" panose="02020603050405020304" pitchFamily="18" charset="0"/>
              </a:rPr>
              <a:t>A</a:t>
            </a:r>
            <a:r>
              <a:rPr lang="en-US" sz="1800" dirty="0">
                <a:latin typeface="Times New Roman" panose="02020603050405020304" pitchFamily="18" charset="0"/>
                <a:ea typeface="Calibri"/>
                <a:cs typeface="Times New Roman" panose="02020603050405020304" pitchFamily="18" charset="0"/>
              </a:rPr>
              <a:t>pp Development</a:t>
            </a:r>
            <a:endParaRPr lang="en-IN" dirty="0"/>
          </a:p>
        </p:txBody>
      </p:sp>
      <p:sp>
        <p:nvSpPr>
          <p:cNvPr id="3" name="Rectangle: Rounded Corners 2">
            <a:extLst>
              <a:ext uri="{FF2B5EF4-FFF2-40B4-BE49-F238E27FC236}">
                <a16:creationId xmlns:a16="http://schemas.microsoft.com/office/drawing/2014/main" id="{5B51262B-8549-3159-8E61-A587E35CB8B5}"/>
              </a:ext>
            </a:extLst>
          </p:cNvPr>
          <p:cNvSpPr/>
          <p:nvPr/>
        </p:nvSpPr>
        <p:spPr>
          <a:xfrm>
            <a:off x="5290457" y="1200820"/>
            <a:ext cx="1611086" cy="729343"/>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Marketing Initiatives</a:t>
            </a:r>
          </a:p>
        </p:txBody>
      </p:sp>
      <p:sp>
        <p:nvSpPr>
          <p:cNvPr id="4" name="Rectangle: Rounded Corners 3">
            <a:extLst>
              <a:ext uri="{FF2B5EF4-FFF2-40B4-BE49-F238E27FC236}">
                <a16:creationId xmlns:a16="http://schemas.microsoft.com/office/drawing/2014/main" id="{05A05CBB-FA01-E6AB-6F7E-71D5DE27FD82}"/>
              </a:ext>
            </a:extLst>
          </p:cNvPr>
          <p:cNvSpPr/>
          <p:nvPr/>
        </p:nvSpPr>
        <p:spPr>
          <a:xfrm>
            <a:off x="8991600" y="4582884"/>
            <a:ext cx="1611086" cy="729343"/>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latin typeface="Times New Roman" panose="02020603050405020304" pitchFamily="18" charset="0"/>
                <a:ea typeface="Calibri"/>
                <a:cs typeface="Times New Roman" panose="02020603050405020304" pitchFamily="18" charset="0"/>
              </a:rPr>
              <a:t> Team </a:t>
            </a:r>
          </a:p>
          <a:p>
            <a:pPr algn="ctr"/>
            <a:r>
              <a:rPr lang="en-US" dirty="0">
                <a:latin typeface="Times New Roman" panose="02020603050405020304" pitchFamily="18" charset="0"/>
                <a:ea typeface="Calibri"/>
                <a:cs typeface="Times New Roman" panose="02020603050405020304" pitchFamily="18" charset="0"/>
              </a:rPr>
              <a:t>E</a:t>
            </a:r>
            <a:r>
              <a:rPr lang="en-US" sz="1800" dirty="0">
                <a:latin typeface="Times New Roman" panose="02020603050405020304" pitchFamily="18" charset="0"/>
                <a:ea typeface="Calibri"/>
                <a:cs typeface="Times New Roman" panose="02020603050405020304" pitchFamily="18" charset="0"/>
              </a:rPr>
              <a:t>xpansion</a:t>
            </a:r>
            <a:endParaRPr lang="en-IN" dirty="0"/>
          </a:p>
        </p:txBody>
      </p:sp>
      <p:cxnSp>
        <p:nvCxnSpPr>
          <p:cNvPr id="8" name="Straight Connector 7">
            <a:extLst>
              <a:ext uri="{FF2B5EF4-FFF2-40B4-BE49-F238E27FC236}">
                <a16:creationId xmlns:a16="http://schemas.microsoft.com/office/drawing/2014/main" id="{62D20562-BAA1-7554-B673-4423030C4EEF}"/>
              </a:ext>
            </a:extLst>
          </p:cNvPr>
          <p:cNvCxnSpPr>
            <a:stCxn id="2" idx="3"/>
            <a:endCxn id="15" idx="2"/>
          </p:cNvCxnSpPr>
          <p:nvPr/>
        </p:nvCxnSpPr>
        <p:spPr>
          <a:xfrm flipV="1">
            <a:off x="3385457" y="4201885"/>
            <a:ext cx="1230264" cy="7456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CB6AEB1-B20E-4BF5-178A-2D2C9512C780}"/>
              </a:ext>
            </a:extLst>
          </p:cNvPr>
          <p:cNvCxnSpPr>
            <a:stCxn id="15" idx="6"/>
            <a:endCxn id="4" idx="1"/>
          </p:cNvCxnSpPr>
          <p:nvPr/>
        </p:nvCxnSpPr>
        <p:spPr>
          <a:xfrm>
            <a:off x="7576278" y="4201885"/>
            <a:ext cx="1415322" cy="745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2152EAF-4819-C2BC-94DF-D760B1CEFD12}"/>
              </a:ext>
            </a:extLst>
          </p:cNvPr>
          <p:cNvCxnSpPr>
            <a:cxnSpLocks/>
            <a:stCxn id="15" idx="0"/>
            <a:endCxn id="3" idx="2"/>
          </p:cNvCxnSpPr>
          <p:nvPr/>
        </p:nvCxnSpPr>
        <p:spPr>
          <a:xfrm flipV="1">
            <a:off x="6096000" y="1930163"/>
            <a:ext cx="0" cy="81642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137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218928B-415A-DB05-C3CA-B14BCD19E08B}"/>
              </a:ext>
            </a:extLst>
          </p:cNvPr>
          <p:cNvSpPr/>
          <p:nvPr/>
        </p:nvSpPr>
        <p:spPr>
          <a:xfrm>
            <a:off x="612037" y="163219"/>
            <a:ext cx="11099503" cy="967564"/>
          </a:xfrm>
          <a:prstGeom prst="roundRect">
            <a:avLst/>
          </a:prstGeom>
          <a:solidFill>
            <a:srgbClr val="92D05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80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BAC6AC1-5DBE-19F9-118E-63B4EAECF869}"/>
              </a:ext>
            </a:extLst>
          </p:cNvPr>
          <p:cNvSpPr txBox="1"/>
          <p:nvPr/>
        </p:nvSpPr>
        <p:spPr>
          <a:xfrm>
            <a:off x="402038" y="329150"/>
            <a:ext cx="1701210" cy="646331"/>
          </a:xfrm>
          <a:prstGeom prst="rect">
            <a:avLst/>
          </a:prstGeom>
          <a:noFill/>
        </p:spPr>
        <p:txBody>
          <a:bodyPr wrap="square" rtlCol="0">
            <a:spAutoFit/>
          </a:bodyPr>
          <a:lstStyle/>
          <a:p>
            <a:pPr algn="ctr"/>
            <a:r>
              <a:rPr lang="de-DE">
                <a:solidFill>
                  <a:schemeClr val="bg1"/>
                </a:solidFill>
                <a:latin typeface="Times New Roman" panose="02020603050405020304" pitchFamily="18" charset="0"/>
                <a:cs typeface="Times New Roman" panose="02020603050405020304" pitchFamily="18" charset="0"/>
              </a:rPr>
              <a:t>Minimum</a:t>
            </a:r>
          </a:p>
          <a:p>
            <a:pPr algn="ctr"/>
            <a:r>
              <a:rPr lang="de-DE">
                <a:solidFill>
                  <a:schemeClr val="bg1"/>
                </a:solidFill>
                <a:latin typeface="Times New Roman" panose="02020603050405020304" pitchFamily="18" charset="0"/>
                <a:cs typeface="Times New Roman" panose="02020603050405020304" pitchFamily="18" charset="0"/>
              </a:rPr>
              <a:t>Fare</a:t>
            </a:r>
            <a:endParaRPr lang="en-US">
              <a:solidFill>
                <a:schemeClr val="bg1"/>
              </a:solidFill>
              <a:latin typeface="Times New Roman" panose="02020603050405020304" pitchFamily="18" charset="0"/>
              <a:cs typeface="Times New Roman" panose="02020603050405020304" pitchFamily="18" charset="0"/>
            </a:endParaRPr>
          </a:p>
        </p:txBody>
      </p:sp>
      <p:sp>
        <p:nvSpPr>
          <p:cNvPr id="6" name="Equals 5">
            <a:extLst>
              <a:ext uri="{FF2B5EF4-FFF2-40B4-BE49-F238E27FC236}">
                <a16:creationId xmlns:a16="http://schemas.microsoft.com/office/drawing/2014/main" id="{B5D61EAE-E336-B627-EBFE-49C1D6C4527F}"/>
              </a:ext>
            </a:extLst>
          </p:cNvPr>
          <p:cNvSpPr/>
          <p:nvPr/>
        </p:nvSpPr>
        <p:spPr>
          <a:xfrm>
            <a:off x="1846297" y="503459"/>
            <a:ext cx="435934" cy="297712"/>
          </a:xfrm>
          <a:prstGeom prst="mathEqual">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788713EC-828F-8F55-2F98-46062D2F42D7}"/>
              </a:ext>
            </a:extLst>
          </p:cNvPr>
          <p:cNvSpPr txBox="1"/>
          <p:nvPr/>
        </p:nvSpPr>
        <p:spPr>
          <a:xfrm>
            <a:off x="2273367" y="436110"/>
            <a:ext cx="1316676" cy="400110"/>
          </a:xfrm>
          <a:prstGeom prst="rect">
            <a:avLst/>
          </a:prstGeom>
          <a:noFill/>
        </p:spPr>
        <p:txBody>
          <a:bodyPr wrap="square" rtlCol="0">
            <a:spAutoFit/>
          </a:bodyPr>
          <a:lstStyle/>
          <a:p>
            <a:r>
              <a:rPr lang="de-DE" sz="2000">
                <a:solidFill>
                  <a:schemeClr val="bg1"/>
                </a:solidFill>
                <a:latin typeface="Times New Roman" panose="02020603050405020304" pitchFamily="18" charset="0"/>
                <a:cs typeface="Times New Roman" panose="02020603050405020304" pitchFamily="18" charset="0"/>
              </a:rPr>
              <a:t>Base Fare</a:t>
            </a:r>
            <a:endParaRPr lang="en-US" sz="2000">
              <a:solidFill>
                <a:schemeClr val="bg1"/>
              </a:solidFill>
              <a:latin typeface="Times New Roman" panose="02020603050405020304" pitchFamily="18" charset="0"/>
              <a:cs typeface="Times New Roman" panose="02020603050405020304" pitchFamily="18" charset="0"/>
            </a:endParaRPr>
          </a:p>
        </p:txBody>
      </p:sp>
      <p:sp>
        <p:nvSpPr>
          <p:cNvPr id="9" name="Plus Sign 8">
            <a:extLst>
              <a:ext uri="{FF2B5EF4-FFF2-40B4-BE49-F238E27FC236}">
                <a16:creationId xmlns:a16="http://schemas.microsoft.com/office/drawing/2014/main" id="{89C0FC04-5E41-4D81-2847-077AA69A2F94}"/>
              </a:ext>
            </a:extLst>
          </p:cNvPr>
          <p:cNvSpPr/>
          <p:nvPr/>
        </p:nvSpPr>
        <p:spPr>
          <a:xfrm>
            <a:off x="3431858" y="517492"/>
            <a:ext cx="312775" cy="337434"/>
          </a:xfrm>
          <a:prstGeom prst="mathPlus">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3C964ED-7252-5E73-F5A3-5DC9318E5436}"/>
              </a:ext>
            </a:extLst>
          </p:cNvPr>
          <p:cNvSpPr txBox="1"/>
          <p:nvPr/>
        </p:nvSpPr>
        <p:spPr>
          <a:xfrm>
            <a:off x="3593507" y="298548"/>
            <a:ext cx="1176850" cy="677108"/>
          </a:xfrm>
          <a:prstGeom prst="rect">
            <a:avLst/>
          </a:prstGeom>
          <a:noFill/>
        </p:spPr>
        <p:txBody>
          <a:bodyPr wrap="square" lIns="91440" tIns="45720" rIns="91440" bIns="45720" rtlCol="0" anchor="t">
            <a:spAutoFit/>
          </a:bodyPr>
          <a:lstStyle/>
          <a:p>
            <a:r>
              <a:rPr lang="de-DE">
                <a:solidFill>
                  <a:schemeClr val="bg1"/>
                </a:solidFill>
                <a:latin typeface="Times New Roman"/>
                <a:cs typeface="Times New Roman"/>
              </a:rPr>
              <a:t> </a:t>
            </a:r>
            <a:r>
              <a:rPr lang="de-DE" sz="2000" err="1">
                <a:solidFill>
                  <a:schemeClr val="bg1"/>
                </a:solidFill>
                <a:latin typeface="Times New Roman"/>
                <a:cs typeface="Times New Roman"/>
              </a:rPr>
              <a:t>Distance</a:t>
            </a:r>
            <a:endParaRPr lang="de-DE" err="1">
              <a:solidFill>
                <a:schemeClr val="bg1"/>
              </a:solidFill>
              <a:latin typeface="Times New Roman"/>
              <a:cs typeface="Times New Roman"/>
            </a:endParaRPr>
          </a:p>
          <a:p>
            <a:pPr algn="ctr"/>
            <a:r>
              <a:rPr lang="de-DE">
                <a:solidFill>
                  <a:schemeClr val="bg1"/>
                </a:solidFill>
                <a:latin typeface="Times New Roman"/>
                <a:cs typeface="Times New Roman"/>
              </a:rPr>
              <a:t> </a:t>
            </a:r>
            <a:r>
              <a:rPr lang="de-DE" sz="1400">
                <a:solidFill>
                  <a:schemeClr val="bg1"/>
                </a:solidFill>
                <a:latin typeface="Times New Roman"/>
                <a:cs typeface="Times New Roman"/>
              </a:rPr>
              <a:t>(in KM)</a:t>
            </a:r>
            <a:endParaRPr lang="en-US" sz="1400">
              <a:solidFill>
                <a:schemeClr val="bg1"/>
              </a:solidFill>
              <a:latin typeface="Times New Roman"/>
              <a:cs typeface="Times New Roman"/>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57C97C-2A88-1CD6-6210-58999EC47201}"/>
                  </a:ext>
                </a:extLst>
              </p:cNvPr>
              <p:cNvSpPr txBox="1"/>
              <p:nvPr/>
            </p:nvSpPr>
            <p:spPr>
              <a:xfrm>
                <a:off x="4977609" y="425114"/>
                <a:ext cx="1186414" cy="4221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2000" i="1" smtClean="0">
                              <a:solidFill>
                                <a:schemeClr val="bg1"/>
                              </a:solidFill>
                              <a:latin typeface="Cambria Math" panose="02040503050406030204" pitchFamily="18" charset="0"/>
                            </a:rPr>
                          </m:ctrlPr>
                        </m:sSubPr>
                        <m:e>
                          <m:r>
                            <a:rPr lang="de-DE" sz="2000" i="1" smtClean="0">
                              <a:solidFill>
                                <a:schemeClr val="bg1"/>
                              </a:solidFill>
                              <a:latin typeface="Cambria Math" panose="02040503050406030204" pitchFamily="18" charset="0"/>
                              <a:ea typeface="Cambria Math" panose="02040503050406030204" pitchFamily="18" charset="0"/>
                            </a:rPr>
                            <m:t>𝛽</m:t>
                          </m:r>
                        </m:e>
                        <m:sub>
                          <m:r>
                            <m:rPr>
                              <m:nor/>
                            </m:rPr>
                            <a:rPr lang="de-DE" sz="2000">
                              <a:solidFill>
                                <a:schemeClr val="bg1"/>
                              </a:solidFill>
                              <a:latin typeface="Cambria Math" panose="02040503050406030204" pitchFamily="18" charset="0"/>
                            </a:rPr>
                            <m:t>distance</m:t>
                          </m:r>
                        </m:sub>
                      </m:sSub>
                    </m:oMath>
                  </m:oMathPara>
                </a14:m>
                <a:endParaRPr lang="en-US">
                  <a:solidFill>
                    <a:schemeClr val="bg1"/>
                  </a:solidFill>
                </a:endParaRPr>
              </a:p>
            </p:txBody>
          </p:sp>
        </mc:Choice>
        <mc:Fallback xmlns="">
          <p:sp>
            <p:nvSpPr>
              <p:cNvPr id="12" name="TextBox 11">
                <a:extLst>
                  <a:ext uri="{FF2B5EF4-FFF2-40B4-BE49-F238E27FC236}">
                    <a16:creationId xmlns:a16="http://schemas.microsoft.com/office/drawing/2014/main" id="{1D57C97C-2A88-1CD6-6210-58999EC47201}"/>
                  </a:ext>
                </a:extLst>
              </p:cNvPr>
              <p:cNvSpPr txBox="1">
                <a:spLocks noRot="1" noChangeAspect="1" noMove="1" noResize="1" noEditPoints="1" noAdjustHandles="1" noChangeArrowheads="1" noChangeShapeType="1" noTextEdit="1"/>
              </p:cNvSpPr>
              <p:nvPr/>
            </p:nvSpPr>
            <p:spPr>
              <a:xfrm>
                <a:off x="4977609" y="425114"/>
                <a:ext cx="1186414" cy="422103"/>
              </a:xfrm>
              <a:prstGeom prst="rect">
                <a:avLst/>
              </a:prstGeom>
              <a:blipFill>
                <a:blip r:embed="rId2"/>
                <a:stretch>
                  <a:fillRect l="-2577" r="-4124" b="-10145"/>
                </a:stretch>
              </a:blipFill>
            </p:spPr>
            <p:txBody>
              <a:bodyPr/>
              <a:lstStyle/>
              <a:p>
                <a:r>
                  <a:rPr lang="en-US">
                    <a:noFill/>
                  </a:rPr>
                  <a:t> </a:t>
                </a:r>
              </a:p>
            </p:txBody>
          </p:sp>
        </mc:Fallback>
      </mc:AlternateContent>
      <p:sp>
        <p:nvSpPr>
          <p:cNvPr id="13" name="Multiplication Sign 12">
            <a:extLst>
              <a:ext uri="{FF2B5EF4-FFF2-40B4-BE49-F238E27FC236}">
                <a16:creationId xmlns:a16="http://schemas.microsoft.com/office/drawing/2014/main" id="{A279C8A6-2AD9-BE26-233E-D5ACCE18FDC5}"/>
              </a:ext>
            </a:extLst>
          </p:cNvPr>
          <p:cNvSpPr/>
          <p:nvPr/>
        </p:nvSpPr>
        <p:spPr>
          <a:xfrm>
            <a:off x="4703815" y="467329"/>
            <a:ext cx="311850" cy="418033"/>
          </a:xfrm>
          <a:prstGeom prst="mathMultiply">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2240116-A6EC-7902-31B1-17164F3DDB97}"/>
              </a:ext>
            </a:extLst>
          </p:cNvPr>
          <p:cNvSpPr txBox="1"/>
          <p:nvPr/>
        </p:nvSpPr>
        <p:spPr>
          <a:xfrm>
            <a:off x="6290859" y="348026"/>
            <a:ext cx="2268013" cy="652378"/>
          </a:xfrm>
          <a:prstGeom prst="rect">
            <a:avLst/>
          </a:prstGeom>
          <a:noFill/>
        </p:spPr>
        <p:txBody>
          <a:bodyPr wrap="square" rtlCol="0">
            <a:spAutoFit/>
          </a:bodyPr>
          <a:lstStyle/>
          <a:p>
            <a:r>
              <a:rPr lang="de-DE" sz="2000">
                <a:solidFill>
                  <a:schemeClr val="bg1"/>
                </a:solidFill>
                <a:latin typeface="Times New Roman" panose="02020603050405020304" pitchFamily="18" charset="0"/>
                <a:cs typeface="Times New Roman" panose="02020603050405020304" pitchFamily="18" charset="0"/>
              </a:rPr>
              <a:t> Time </a:t>
            </a:r>
            <a:r>
              <a:rPr lang="de-DE" sz="2000" err="1">
                <a:solidFill>
                  <a:schemeClr val="bg1"/>
                </a:solidFill>
                <a:latin typeface="Times New Roman" panose="02020603050405020304" pitchFamily="18" charset="0"/>
                <a:cs typeface="Times New Roman" panose="02020603050405020304" pitchFamily="18" charset="0"/>
              </a:rPr>
              <a:t>of</a:t>
            </a:r>
            <a:r>
              <a:rPr lang="de-DE" sz="2000">
                <a:solidFill>
                  <a:schemeClr val="bg1"/>
                </a:solidFill>
                <a:latin typeface="Times New Roman" panose="02020603050405020304" pitchFamily="18" charset="0"/>
                <a:cs typeface="Times New Roman" panose="02020603050405020304" pitchFamily="18" charset="0"/>
              </a:rPr>
              <a:t> </a:t>
            </a:r>
            <a:r>
              <a:rPr lang="de-DE" sz="2000" err="1">
                <a:solidFill>
                  <a:schemeClr val="bg1"/>
                </a:solidFill>
                <a:latin typeface="Times New Roman" panose="02020603050405020304" pitchFamily="18" charset="0"/>
                <a:cs typeface="Times New Roman" panose="02020603050405020304" pitchFamily="18" charset="0"/>
              </a:rPr>
              <a:t>Commute</a:t>
            </a:r>
            <a:r>
              <a:rPr lang="de-DE" sz="2000">
                <a:solidFill>
                  <a:schemeClr val="bg1"/>
                </a:solidFill>
                <a:latin typeface="Times New Roman" panose="02020603050405020304" pitchFamily="18" charset="0"/>
                <a:cs typeface="Times New Roman" panose="02020603050405020304" pitchFamily="18" charset="0"/>
              </a:rPr>
              <a:t> </a:t>
            </a:r>
          </a:p>
          <a:p>
            <a:pPr algn="ctr"/>
            <a:r>
              <a:rPr lang="de-DE" sz="1600">
                <a:solidFill>
                  <a:schemeClr val="bg1"/>
                </a:solidFill>
                <a:latin typeface="Times New Roman" panose="02020603050405020304" pitchFamily="18" charset="0"/>
                <a:cs typeface="Times New Roman" panose="02020603050405020304" pitchFamily="18" charset="0"/>
              </a:rPr>
              <a:t> (in </a:t>
            </a:r>
            <a:r>
              <a:rPr lang="de-DE" sz="1600" err="1">
                <a:solidFill>
                  <a:schemeClr val="bg1"/>
                </a:solidFill>
                <a:latin typeface="Times New Roman" panose="02020603050405020304" pitchFamily="18" charset="0"/>
                <a:cs typeface="Times New Roman" panose="02020603050405020304" pitchFamily="18" charset="0"/>
              </a:rPr>
              <a:t>minutes</a:t>
            </a:r>
            <a:r>
              <a:rPr lang="de-DE" sz="1600">
                <a:solidFill>
                  <a:schemeClr val="bg1"/>
                </a:solidFill>
                <a:latin typeface="Times New Roman" panose="02020603050405020304" pitchFamily="18" charset="0"/>
                <a:cs typeface="Times New Roman" panose="02020603050405020304" pitchFamily="18" charset="0"/>
              </a:rPr>
              <a:t>)</a:t>
            </a:r>
            <a:endParaRPr lang="en-US" sz="1600">
              <a:solidFill>
                <a:schemeClr val="bg1"/>
              </a:solidFill>
              <a:latin typeface="Times New Roman" panose="02020603050405020304" pitchFamily="18" charset="0"/>
              <a:cs typeface="Times New Roman" panose="02020603050405020304" pitchFamily="18" charset="0"/>
            </a:endParaRPr>
          </a:p>
        </p:txBody>
      </p:sp>
      <p:sp>
        <p:nvSpPr>
          <p:cNvPr id="15" name="Plus Sign 14">
            <a:extLst>
              <a:ext uri="{FF2B5EF4-FFF2-40B4-BE49-F238E27FC236}">
                <a16:creationId xmlns:a16="http://schemas.microsoft.com/office/drawing/2014/main" id="{F266A3D1-3647-ADB1-00EA-BCCB5761CE36}"/>
              </a:ext>
            </a:extLst>
          </p:cNvPr>
          <p:cNvSpPr/>
          <p:nvPr/>
        </p:nvSpPr>
        <p:spPr>
          <a:xfrm>
            <a:off x="6124327" y="510476"/>
            <a:ext cx="312775" cy="337434"/>
          </a:xfrm>
          <a:prstGeom prst="mathPlus">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B9DE715-DA85-D618-0B4C-1B4DA82DE30C}"/>
              </a:ext>
            </a:extLst>
          </p:cNvPr>
          <p:cNvSpPr txBox="1"/>
          <p:nvPr/>
        </p:nvSpPr>
        <p:spPr>
          <a:xfrm>
            <a:off x="9567301" y="334181"/>
            <a:ext cx="2184107" cy="646331"/>
          </a:xfrm>
          <a:prstGeom prst="rect">
            <a:avLst/>
          </a:prstGeom>
          <a:noFill/>
        </p:spPr>
        <p:txBody>
          <a:bodyPr wrap="square">
            <a:spAutoFit/>
          </a:bodyPr>
          <a:lstStyle/>
          <a:p>
            <a:pPr algn="ctr"/>
            <a:r>
              <a:rPr lang="en-US" sz="2000">
                <a:solidFill>
                  <a:schemeClr val="bg1"/>
                </a:solidFill>
                <a:latin typeface="Times New Roman" panose="02020603050405020304" pitchFamily="18" charset="0"/>
                <a:cs typeface="Times New Roman" panose="02020603050405020304" pitchFamily="18" charset="0"/>
              </a:rPr>
              <a:t>Additional Charges </a:t>
            </a:r>
            <a:r>
              <a:rPr lang="en-US" sz="1600">
                <a:solidFill>
                  <a:schemeClr val="bg1"/>
                </a:solidFill>
                <a:latin typeface="Times New Roman" panose="02020603050405020304" pitchFamily="18" charset="0"/>
                <a:cs typeface="Times New Roman" panose="02020603050405020304" pitchFamily="18" charset="0"/>
              </a:rPr>
              <a:t>(if any)</a:t>
            </a:r>
            <a:endParaRPr lang="en-US" sz="2000">
              <a:solidFill>
                <a:schemeClr val="bg1"/>
              </a:solidFill>
              <a:latin typeface="Times New Roman" panose="02020603050405020304" pitchFamily="18" charset="0"/>
              <a:cs typeface="Times New Roman" panose="02020603050405020304" pitchFamily="18" charset="0"/>
            </a:endParaRPr>
          </a:p>
        </p:txBody>
      </p:sp>
      <p:sp>
        <p:nvSpPr>
          <p:cNvPr id="21" name="Plus Sign 20">
            <a:extLst>
              <a:ext uri="{FF2B5EF4-FFF2-40B4-BE49-F238E27FC236}">
                <a16:creationId xmlns:a16="http://schemas.microsoft.com/office/drawing/2014/main" id="{BB025859-3460-B698-D08F-EC6D80E6F66B}"/>
              </a:ext>
            </a:extLst>
          </p:cNvPr>
          <p:cNvSpPr/>
          <p:nvPr/>
        </p:nvSpPr>
        <p:spPr>
          <a:xfrm>
            <a:off x="9314937" y="501161"/>
            <a:ext cx="312775" cy="337434"/>
          </a:xfrm>
          <a:prstGeom prst="mathPlus">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Multiplication Sign 21">
            <a:extLst>
              <a:ext uri="{FF2B5EF4-FFF2-40B4-BE49-F238E27FC236}">
                <a16:creationId xmlns:a16="http://schemas.microsoft.com/office/drawing/2014/main" id="{2E8BC7CA-DA8D-5C68-3104-3A4757383B3D}"/>
              </a:ext>
            </a:extLst>
          </p:cNvPr>
          <p:cNvSpPr/>
          <p:nvPr/>
        </p:nvSpPr>
        <p:spPr>
          <a:xfrm>
            <a:off x="8311655" y="449145"/>
            <a:ext cx="311850" cy="418033"/>
          </a:xfrm>
          <a:prstGeom prst="mathMultiply">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CD4B56C-DCC2-200E-3153-B3ED9E06FBE7}"/>
                  </a:ext>
                </a:extLst>
              </p:cNvPr>
              <p:cNvSpPr txBox="1"/>
              <p:nvPr/>
            </p:nvSpPr>
            <p:spPr>
              <a:xfrm>
                <a:off x="8470419" y="400764"/>
                <a:ext cx="1009173" cy="4117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2000" i="1" smtClean="0">
                              <a:solidFill>
                                <a:schemeClr val="bg1"/>
                              </a:solidFill>
                              <a:latin typeface="Cambria Math" panose="02040503050406030204" pitchFamily="18" charset="0"/>
                            </a:rPr>
                          </m:ctrlPr>
                        </m:sSubPr>
                        <m:e>
                          <m:r>
                            <a:rPr lang="de-DE" sz="2000" i="1" smtClean="0">
                              <a:solidFill>
                                <a:schemeClr val="bg1"/>
                              </a:solidFill>
                              <a:latin typeface="Cambria Math" panose="02040503050406030204" pitchFamily="18" charset="0"/>
                              <a:ea typeface="Cambria Math" panose="02040503050406030204" pitchFamily="18" charset="0"/>
                            </a:rPr>
                            <m:t>𝛽</m:t>
                          </m:r>
                        </m:e>
                        <m:sub>
                          <m:r>
                            <m:rPr>
                              <m:nor/>
                            </m:rPr>
                            <a:rPr lang="de-DE" sz="2000" b="0" i="0" smtClean="0">
                              <a:solidFill>
                                <a:schemeClr val="bg1"/>
                              </a:solidFill>
                              <a:latin typeface="Cambria Math" panose="02040503050406030204" pitchFamily="18" charset="0"/>
                            </a:rPr>
                            <m:t>time</m:t>
                          </m:r>
                        </m:sub>
                      </m:sSub>
                    </m:oMath>
                  </m:oMathPara>
                </a14:m>
                <a:endParaRPr lang="en-US">
                  <a:solidFill>
                    <a:schemeClr val="bg1"/>
                  </a:solidFill>
                </a:endParaRPr>
              </a:p>
            </p:txBody>
          </p:sp>
        </mc:Choice>
        <mc:Fallback xmlns="">
          <p:sp>
            <p:nvSpPr>
              <p:cNvPr id="25" name="TextBox 24">
                <a:extLst>
                  <a:ext uri="{FF2B5EF4-FFF2-40B4-BE49-F238E27FC236}">
                    <a16:creationId xmlns:a16="http://schemas.microsoft.com/office/drawing/2014/main" id="{6CD4B56C-DCC2-200E-3153-B3ED9E06FBE7}"/>
                  </a:ext>
                </a:extLst>
              </p:cNvPr>
              <p:cNvSpPr txBox="1">
                <a:spLocks noRot="1" noChangeAspect="1" noMove="1" noResize="1" noEditPoints="1" noAdjustHandles="1" noChangeArrowheads="1" noChangeShapeType="1" noTextEdit="1"/>
              </p:cNvSpPr>
              <p:nvPr/>
            </p:nvSpPr>
            <p:spPr>
              <a:xfrm>
                <a:off x="8470419" y="400764"/>
                <a:ext cx="1009173" cy="411716"/>
              </a:xfrm>
              <a:prstGeom prst="rect">
                <a:avLst/>
              </a:prstGeom>
              <a:blipFill>
                <a:blip r:embed="rId3"/>
                <a:stretch>
                  <a:fillRect b="-13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15F5FAB-A3EC-9B26-820D-2023045DF1F7}"/>
                  </a:ext>
                </a:extLst>
              </p:cNvPr>
              <p:cNvSpPr txBox="1"/>
              <p:nvPr/>
            </p:nvSpPr>
            <p:spPr>
              <a:xfrm>
                <a:off x="3204879" y="1832662"/>
                <a:ext cx="1186414" cy="4221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2000" i="1" smtClean="0">
                              <a:solidFill>
                                <a:schemeClr val="tx1"/>
                              </a:solidFill>
                              <a:latin typeface="Cambria Math" panose="02040503050406030204" pitchFamily="18" charset="0"/>
                            </a:rPr>
                          </m:ctrlPr>
                        </m:sSubPr>
                        <m:e>
                          <m:r>
                            <a:rPr lang="de-DE" sz="2000" i="1" smtClean="0">
                              <a:solidFill>
                                <a:schemeClr val="tx1"/>
                              </a:solidFill>
                              <a:latin typeface="Cambria Math" panose="02040503050406030204" pitchFamily="18" charset="0"/>
                              <a:ea typeface="Cambria Math" panose="02040503050406030204" pitchFamily="18" charset="0"/>
                            </a:rPr>
                            <m:t>𝛽</m:t>
                          </m:r>
                        </m:e>
                        <m:sub>
                          <m:r>
                            <m:rPr>
                              <m:nor/>
                            </m:rPr>
                            <a:rPr lang="de-DE" sz="2000">
                              <a:solidFill>
                                <a:schemeClr val="tx1"/>
                              </a:solidFill>
                              <a:latin typeface="Cambria Math" panose="02040503050406030204" pitchFamily="18" charset="0"/>
                            </a:rPr>
                            <m:t>distance</m:t>
                          </m:r>
                        </m:sub>
                      </m:sSub>
                    </m:oMath>
                  </m:oMathPara>
                </a14:m>
                <a:endParaRPr lang="en-US">
                  <a:solidFill>
                    <a:schemeClr val="tx1"/>
                  </a:solidFill>
                </a:endParaRPr>
              </a:p>
            </p:txBody>
          </p:sp>
        </mc:Choice>
        <mc:Fallback xmlns="">
          <p:sp>
            <p:nvSpPr>
              <p:cNvPr id="26" name="TextBox 25">
                <a:extLst>
                  <a:ext uri="{FF2B5EF4-FFF2-40B4-BE49-F238E27FC236}">
                    <a16:creationId xmlns:a16="http://schemas.microsoft.com/office/drawing/2014/main" id="{B15F5FAB-A3EC-9B26-820D-2023045DF1F7}"/>
                  </a:ext>
                </a:extLst>
              </p:cNvPr>
              <p:cNvSpPr txBox="1">
                <a:spLocks noRot="1" noChangeAspect="1" noMove="1" noResize="1" noEditPoints="1" noAdjustHandles="1" noChangeArrowheads="1" noChangeShapeType="1" noTextEdit="1"/>
              </p:cNvSpPr>
              <p:nvPr/>
            </p:nvSpPr>
            <p:spPr>
              <a:xfrm>
                <a:off x="3204879" y="1832662"/>
                <a:ext cx="1186414" cy="422103"/>
              </a:xfrm>
              <a:prstGeom prst="rect">
                <a:avLst/>
              </a:prstGeom>
              <a:blipFill>
                <a:blip r:embed="rId4"/>
                <a:stretch>
                  <a:fillRect l="-2577" r="-4124"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FDE05E5-CA1E-22D3-FAE6-86EC89CB7EE4}"/>
                  </a:ext>
                </a:extLst>
              </p:cNvPr>
              <p:cNvSpPr txBox="1"/>
              <p:nvPr/>
            </p:nvSpPr>
            <p:spPr>
              <a:xfrm>
                <a:off x="3243035" y="2256979"/>
                <a:ext cx="1009173" cy="4117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2000" i="1" smtClean="0">
                              <a:solidFill>
                                <a:schemeClr val="tx1"/>
                              </a:solidFill>
                              <a:latin typeface="Cambria Math" panose="02040503050406030204" pitchFamily="18" charset="0"/>
                            </a:rPr>
                          </m:ctrlPr>
                        </m:sSubPr>
                        <m:e>
                          <m:r>
                            <a:rPr lang="de-DE" sz="2000" i="1" smtClean="0">
                              <a:solidFill>
                                <a:schemeClr val="tx1"/>
                              </a:solidFill>
                              <a:latin typeface="Cambria Math" panose="02040503050406030204" pitchFamily="18" charset="0"/>
                              <a:ea typeface="Cambria Math" panose="02040503050406030204" pitchFamily="18" charset="0"/>
                            </a:rPr>
                            <m:t>𝛽</m:t>
                          </m:r>
                        </m:e>
                        <m:sub>
                          <m:r>
                            <m:rPr>
                              <m:nor/>
                            </m:rPr>
                            <a:rPr lang="de-DE" sz="2000" b="0" i="0" smtClean="0">
                              <a:solidFill>
                                <a:schemeClr val="tx1"/>
                              </a:solidFill>
                              <a:latin typeface="Cambria Math" panose="02040503050406030204" pitchFamily="18" charset="0"/>
                            </a:rPr>
                            <m:t>time</m:t>
                          </m:r>
                        </m:sub>
                      </m:sSub>
                    </m:oMath>
                  </m:oMathPara>
                </a14:m>
                <a:endParaRPr lang="en-US">
                  <a:solidFill>
                    <a:schemeClr val="tx1"/>
                  </a:solidFill>
                </a:endParaRPr>
              </a:p>
            </p:txBody>
          </p:sp>
        </mc:Choice>
        <mc:Fallback xmlns="">
          <p:sp>
            <p:nvSpPr>
              <p:cNvPr id="29" name="TextBox 28">
                <a:extLst>
                  <a:ext uri="{FF2B5EF4-FFF2-40B4-BE49-F238E27FC236}">
                    <a16:creationId xmlns:a16="http://schemas.microsoft.com/office/drawing/2014/main" id="{9FDE05E5-CA1E-22D3-FAE6-86EC89CB7EE4}"/>
                  </a:ext>
                </a:extLst>
              </p:cNvPr>
              <p:cNvSpPr txBox="1">
                <a:spLocks noRot="1" noChangeAspect="1" noMove="1" noResize="1" noEditPoints="1" noAdjustHandles="1" noChangeArrowheads="1" noChangeShapeType="1" noTextEdit="1"/>
              </p:cNvSpPr>
              <p:nvPr/>
            </p:nvSpPr>
            <p:spPr>
              <a:xfrm>
                <a:off x="3243035" y="2256979"/>
                <a:ext cx="1009173" cy="411716"/>
              </a:xfrm>
              <a:prstGeom prst="rect">
                <a:avLst/>
              </a:prstGeom>
              <a:blipFill>
                <a:blip r:embed="rId5"/>
                <a:stretch>
                  <a:fillRect b="-11765"/>
                </a:stretch>
              </a:blipFill>
            </p:spPr>
            <p:txBody>
              <a:bodyPr/>
              <a:lstStyle/>
              <a:p>
                <a:r>
                  <a:rPr lang="en-US">
                    <a:noFill/>
                  </a:rPr>
                  <a:t> </a:t>
                </a:r>
              </a:p>
            </p:txBody>
          </p:sp>
        </mc:Fallback>
      </mc:AlternateContent>
      <p:graphicFrame>
        <p:nvGraphicFramePr>
          <p:cNvPr id="31" name="Table 31">
            <a:extLst>
              <a:ext uri="{FF2B5EF4-FFF2-40B4-BE49-F238E27FC236}">
                <a16:creationId xmlns:a16="http://schemas.microsoft.com/office/drawing/2014/main" id="{DDD78F51-47EF-0BEC-7B62-EE3FBB067228}"/>
              </a:ext>
            </a:extLst>
          </p:cNvPr>
          <p:cNvGraphicFramePr>
            <a:graphicFrameLocks noGrp="1"/>
          </p:cNvGraphicFramePr>
          <p:nvPr/>
        </p:nvGraphicFramePr>
        <p:xfrm>
          <a:off x="2782093" y="1252060"/>
          <a:ext cx="7376344" cy="2007404"/>
        </p:xfrm>
        <a:graphic>
          <a:graphicData uri="http://schemas.openxmlformats.org/drawingml/2006/table">
            <a:tbl>
              <a:tblPr firstRow="1" bandRow="1">
                <a:tableStyleId>{5940675A-B579-460E-94D1-54222C63F5DA}</a:tableStyleId>
              </a:tblPr>
              <a:tblGrid>
                <a:gridCol w="2005121">
                  <a:extLst>
                    <a:ext uri="{9D8B030D-6E8A-4147-A177-3AD203B41FA5}">
                      <a16:colId xmlns:a16="http://schemas.microsoft.com/office/drawing/2014/main" val="1762651322"/>
                    </a:ext>
                  </a:extLst>
                </a:gridCol>
                <a:gridCol w="5371223">
                  <a:extLst>
                    <a:ext uri="{9D8B030D-6E8A-4147-A177-3AD203B41FA5}">
                      <a16:colId xmlns:a16="http://schemas.microsoft.com/office/drawing/2014/main" val="2259034726"/>
                    </a:ext>
                  </a:extLst>
                </a:gridCol>
              </a:tblGrid>
              <a:tr h="501851">
                <a:tc>
                  <a:txBody>
                    <a:bodyPr/>
                    <a:lstStyle/>
                    <a:p>
                      <a:pPr algn="ctr"/>
                      <a:r>
                        <a:rPr lang="de-DE" sz="1800">
                          <a:latin typeface="Times New Roman"/>
                          <a:cs typeface="Times New Roman"/>
                        </a:rPr>
                        <a:t>Base Fare</a:t>
                      </a:r>
                      <a:endParaRPr lang="en-US" sz="1800">
                        <a:latin typeface="Times New Roman"/>
                        <a:cs typeface="Times New Roman"/>
                      </a:endParaRPr>
                    </a:p>
                  </a:txBody>
                  <a:tcPr anchor="ctr">
                    <a:lnL w="12700">
                      <a:solidFill>
                        <a:schemeClr val="tx1"/>
                      </a:solidFill>
                    </a:lnL>
                    <a:lnR w="12700">
                      <a:solidFill>
                        <a:schemeClr val="tx1"/>
                      </a:solidFill>
                    </a:lnR>
                    <a:lnT w="12700">
                      <a:solidFill>
                        <a:schemeClr val="tx1"/>
                      </a:solidFill>
                    </a:lnT>
                    <a:lnB w="0">
                      <a:noFill/>
                    </a:lnB>
                  </a:tcPr>
                </a:tc>
                <a:tc>
                  <a:txBody>
                    <a:bodyPr/>
                    <a:lstStyle/>
                    <a:p>
                      <a:r>
                        <a:rPr lang="de-DE" sz="1600" err="1">
                          <a:latin typeface="Times New Roman"/>
                          <a:cs typeface="Times New Roman"/>
                        </a:rPr>
                        <a:t>Determined</a:t>
                      </a:r>
                      <a:r>
                        <a:rPr lang="de-DE" sz="1600">
                          <a:latin typeface="Times New Roman"/>
                          <a:cs typeface="Times New Roman"/>
                        </a:rPr>
                        <a:t> </a:t>
                      </a:r>
                      <a:r>
                        <a:rPr lang="de-DE" sz="1600" err="1">
                          <a:latin typeface="Times New Roman"/>
                          <a:cs typeface="Times New Roman"/>
                        </a:rPr>
                        <a:t>based</a:t>
                      </a:r>
                      <a:r>
                        <a:rPr lang="de-DE" sz="1600">
                          <a:latin typeface="Times New Roman"/>
                          <a:cs typeface="Times New Roman"/>
                        </a:rPr>
                        <a:t> on </a:t>
                      </a:r>
                      <a:r>
                        <a:rPr lang="de-DE" sz="1600" err="1">
                          <a:latin typeface="Times New Roman"/>
                          <a:cs typeface="Times New Roman"/>
                        </a:rPr>
                        <a:t>the</a:t>
                      </a:r>
                      <a:r>
                        <a:rPr lang="de-DE" sz="1600">
                          <a:latin typeface="Times New Roman"/>
                          <a:cs typeface="Times New Roman"/>
                        </a:rPr>
                        <a:t> City </a:t>
                      </a:r>
                      <a:r>
                        <a:rPr lang="de-DE" sz="1600" err="1">
                          <a:latin typeface="Times New Roman"/>
                          <a:cs typeface="Times New Roman"/>
                        </a:rPr>
                        <a:t>of</a:t>
                      </a:r>
                      <a:r>
                        <a:rPr lang="de-DE" sz="1600">
                          <a:latin typeface="Times New Roman"/>
                          <a:cs typeface="Times New Roman"/>
                        </a:rPr>
                        <a:t> Operation and Type </a:t>
                      </a:r>
                      <a:r>
                        <a:rPr lang="de-DE" sz="1600" err="1">
                          <a:latin typeface="Times New Roman"/>
                          <a:cs typeface="Times New Roman"/>
                        </a:rPr>
                        <a:t>of</a:t>
                      </a:r>
                      <a:r>
                        <a:rPr lang="de-DE" sz="1600">
                          <a:latin typeface="Times New Roman"/>
                          <a:cs typeface="Times New Roman"/>
                        </a:rPr>
                        <a:t> Car</a:t>
                      </a:r>
                      <a:endParaRPr lang="en-US" sz="1600">
                        <a:latin typeface="Times New Roman"/>
                        <a:cs typeface="Times New Roman"/>
                      </a:endParaRPr>
                    </a:p>
                  </a:txBody>
                  <a:tcPr anchor="ctr">
                    <a:lnL w="12700">
                      <a:solidFill>
                        <a:schemeClr val="tx1"/>
                      </a:solidFill>
                    </a:lnL>
                    <a:lnR w="12700">
                      <a:solidFill>
                        <a:schemeClr val="tx1"/>
                      </a:solidFill>
                    </a:lnR>
                    <a:lnT w="12700">
                      <a:solidFill>
                        <a:schemeClr val="tx1"/>
                      </a:solidFill>
                    </a:lnT>
                    <a:lnB w="0">
                      <a:noFill/>
                    </a:lnB>
                  </a:tcPr>
                </a:tc>
                <a:extLst>
                  <a:ext uri="{0D108BD9-81ED-4DB2-BD59-A6C34878D82A}">
                    <a16:rowId xmlns:a16="http://schemas.microsoft.com/office/drawing/2014/main" val="509196888"/>
                  </a:ext>
                </a:extLst>
              </a:tr>
              <a:tr h="501851">
                <a:tc>
                  <a:txBody>
                    <a:bodyPr/>
                    <a:lstStyle/>
                    <a:p>
                      <a:endParaRPr lang="en-US" sz="1600">
                        <a:latin typeface="Times New Roman"/>
                        <a:cs typeface="Times New Roman"/>
                      </a:endParaRPr>
                    </a:p>
                  </a:txBody>
                  <a:tcPr>
                    <a:lnL w="12700">
                      <a:solidFill>
                        <a:schemeClr val="tx1"/>
                      </a:solidFill>
                    </a:lnL>
                    <a:lnR w="12700">
                      <a:solidFill>
                        <a:schemeClr val="tx1"/>
                      </a:solidFill>
                    </a:lnR>
                    <a:lnT w="0">
                      <a:noFill/>
                    </a:lnT>
                    <a:lnB w="0">
                      <a:noFill/>
                    </a:lnB>
                  </a:tcPr>
                </a:tc>
                <a:tc rowSpan="2">
                  <a:txBody>
                    <a:bodyPr/>
                    <a:lstStyle/>
                    <a:p>
                      <a:r>
                        <a:rPr lang="de-DE" sz="1600" err="1">
                          <a:latin typeface="Times New Roman"/>
                          <a:cs typeface="Times New Roman"/>
                        </a:rPr>
                        <a:t>Determined</a:t>
                      </a:r>
                      <a:r>
                        <a:rPr lang="de-DE" sz="1600">
                          <a:latin typeface="Times New Roman"/>
                          <a:cs typeface="Times New Roman"/>
                        </a:rPr>
                        <a:t> </a:t>
                      </a:r>
                      <a:r>
                        <a:rPr lang="de-DE" sz="1600" err="1">
                          <a:latin typeface="Times New Roman"/>
                          <a:cs typeface="Times New Roman"/>
                        </a:rPr>
                        <a:t>by</a:t>
                      </a:r>
                      <a:r>
                        <a:rPr lang="de-DE" sz="1600">
                          <a:latin typeface="Times New Roman"/>
                          <a:cs typeface="Times New Roman"/>
                        </a:rPr>
                        <a:t> Reinforcement Learning Model in </a:t>
                      </a:r>
                      <a:r>
                        <a:rPr lang="de-DE" sz="1600" err="1">
                          <a:latin typeface="Times New Roman"/>
                          <a:cs typeface="Times New Roman"/>
                        </a:rPr>
                        <a:t>our</a:t>
                      </a:r>
                      <a:r>
                        <a:rPr lang="de-DE" sz="1600">
                          <a:latin typeface="Times New Roman"/>
                          <a:cs typeface="Times New Roman"/>
                        </a:rPr>
                        <a:t> </a:t>
                      </a:r>
                      <a:r>
                        <a:rPr lang="de-DE" sz="1600" err="1">
                          <a:latin typeface="Times New Roman"/>
                          <a:cs typeface="Times New Roman"/>
                        </a:rPr>
                        <a:t>Algorithm</a:t>
                      </a:r>
                      <a:r>
                        <a:rPr lang="de-DE" sz="1600">
                          <a:latin typeface="Times New Roman"/>
                          <a:cs typeface="Times New Roman"/>
                        </a:rPr>
                        <a:t>, </a:t>
                      </a:r>
                      <a:r>
                        <a:rPr lang="de-DE" sz="1600" err="1">
                          <a:latin typeface="Times New Roman"/>
                          <a:cs typeface="Times New Roman"/>
                        </a:rPr>
                        <a:t>based</a:t>
                      </a:r>
                      <a:r>
                        <a:rPr lang="de-DE" sz="1600">
                          <a:latin typeface="Times New Roman"/>
                          <a:cs typeface="Times New Roman"/>
                        </a:rPr>
                        <a:t> on </a:t>
                      </a:r>
                      <a:r>
                        <a:rPr lang="de-DE" sz="1600" err="1">
                          <a:latin typeface="Times New Roman"/>
                          <a:cs typeface="Times New Roman"/>
                        </a:rPr>
                        <a:t>dynamics</a:t>
                      </a:r>
                      <a:r>
                        <a:rPr lang="de-DE" sz="1600">
                          <a:latin typeface="Times New Roman"/>
                          <a:cs typeface="Times New Roman"/>
                        </a:rPr>
                        <a:t> </a:t>
                      </a:r>
                      <a:r>
                        <a:rPr lang="de-DE" sz="1600" err="1">
                          <a:latin typeface="Times New Roman"/>
                          <a:cs typeface="Times New Roman"/>
                        </a:rPr>
                        <a:t>of</a:t>
                      </a:r>
                      <a:r>
                        <a:rPr lang="de-DE" sz="1600">
                          <a:latin typeface="Times New Roman"/>
                          <a:cs typeface="Times New Roman"/>
                        </a:rPr>
                        <a:t> </a:t>
                      </a:r>
                      <a:r>
                        <a:rPr lang="de-DE" sz="1600" err="1">
                          <a:latin typeface="Times New Roman"/>
                          <a:cs typeface="Times New Roman"/>
                        </a:rPr>
                        <a:t>the</a:t>
                      </a:r>
                      <a:r>
                        <a:rPr lang="de-DE" sz="1600">
                          <a:latin typeface="Times New Roman"/>
                          <a:cs typeface="Times New Roman"/>
                        </a:rPr>
                        <a:t> </a:t>
                      </a:r>
                      <a:r>
                        <a:rPr lang="de-DE" sz="1600" err="1">
                          <a:latin typeface="Times New Roman"/>
                          <a:cs typeface="Times New Roman"/>
                        </a:rPr>
                        <a:t>current</a:t>
                      </a:r>
                      <a:r>
                        <a:rPr lang="de-DE" sz="1600">
                          <a:latin typeface="Times New Roman"/>
                          <a:cs typeface="Times New Roman"/>
                        </a:rPr>
                        <a:t> </a:t>
                      </a:r>
                      <a:r>
                        <a:rPr lang="de-DE" sz="1600" err="1">
                          <a:latin typeface="Times New Roman"/>
                          <a:cs typeface="Times New Roman"/>
                        </a:rPr>
                        <a:t>situation</a:t>
                      </a:r>
                      <a:endParaRPr lang="en-US" sz="1600">
                        <a:latin typeface="Times New Roman"/>
                        <a:cs typeface="Times New Roman"/>
                      </a:endParaRPr>
                    </a:p>
                  </a:txBody>
                  <a:tcPr anchor="ctr">
                    <a:lnL w="12700">
                      <a:solidFill>
                        <a:schemeClr val="tx1"/>
                      </a:solidFill>
                    </a:lnL>
                    <a:lnR w="12700">
                      <a:solidFill>
                        <a:schemeClr val="tx1"/>
                      </a:solidFill>
                    </a:lnR>
                    <a:lnT w="0">
                      <a:noFill/>
                    </a:lnT>
                    <a:lnB w="0">
                      <a:noFill/>
                    </a:lnB>
                  </a:tcPr>
                </a:tc>
                <a:extLst>
                  <a:ext uri="{0D108BD9-81ED-4DB2-BD59-A6C34878D82A}">
                    <a16:rowId xmlns:a16="http://schemas.microsoft.com/office/drawing/2014/main" val="3619136760"/>
                  </a:ext>
                </a:extLst>
              </a:tr>
              <a:tr h="501851">
                <a:tc>
                  <a:txBody>
                    <a:bodyPr/>
                    <a:lstStyle/>
                    <a:p>
                      <a:endParaRPr lang="en-US" sz="1600">
                        <a:latin typeface="Times New Roman"/>
                        <a:cs typeface="Times New Roman"/>
                      </a:endParaRPr>
                    </a:p>
                  </a:txBody>
                  <a:tcPr>
                    <a:lnL w="12700">
                      <a:solidFill>
                        <a:schemeClr val="tx1"/>
                      </a:solidFill>
                    </a:lnL>
                    <a:lnR w="12700">
                      <a:solidFill>
                        <a:schemeClr val="tx1"/>
                      </a:solidFill>
                    </a:lnR>
                    <a:lnT w="0">
                      <a:noFill/>
                    </a:lnT>
                    <a:lnB w="0">
                      <a:noFill/>
                    </a:lnB>
                  </a:tcPr>
                </a:tc>
                <a:tc vMerge="1">
                  <a:txBody>
                    <a:bodyPr/>
                    <a:lstStyle/>
                    <a:p>
                      <a:endParaRPr lang="en-US"/>
                    </a:p>
                  </a:txBody>
                  <a:tcPr/>
                </a:tc>
                <a:extLst>
                  <a:ext uri="{0D108BD9-81ED-4DB2-BD59-A6C34878D82A}">
                    <a16:rowId xmlns:a16="http://schemas.microsoft.com/office/drawing/2014/main" val="3570621855"/>
                  </a:ext>
                </a:extLst>
              </a:tr>
              <a:tr h="5018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latin typeface="Times New Roman"/>
                          <a:cs typeface="Times New Roman"/>
                        </a:rPr>
                        <a:t>Additional Charges</a:t>
                      </a:r>
                    </a:p>
                  </a:txBody>
                  <a:tcPr anchor="ctr">
                    <a:lnL w="12700">
                      <a:solidFill>
                        <a:schemeClr val="tx1"/>
                      </a:solidFill>
                    </a:lnL>
                    <a:lnR w="12700">
                      <a:solidFill>
                        <a:schemeClr val="tx1"/>
                      </a:solidFill>
                    </a:lnR>
                    <a:lnT w="0">
                      <a:noFill/>
                    </a:lnT>
                    <a:lnB w="12700">
                      <a:solidFill>
                        <a:schemeClr val="tx1"/>
                      </a:solidFill>
                    </a:lnB>
                  </a:tcPr>
                </a:tc>
                <a:tc>
                  <a:txBody>
                    <a:bodyPr/>
                    <a:lstStyle/>
                    <a:p>
                      <a:r>
                        <a:rPr lang="de-DE" sz="1600" err="1">
                          <a:latin typeface="Times New Roman"/>
                          <a:cs typeface="Times New Roman"/>
                        </a:rPr>
                        <a:t>Tolls</a:t>
                      </a:r>
                      <a:r>
                        <a:rPr lang="de-DE" sz="1600">
                          <a:latin typeface="Times New Roman"/>
                          <a:cs typeface="Times New Roman"/>
                        </a:rPr>
                        <a:t>, Airport </a:t>
                      </a:r>
                      <a:r>
                        <a:rPr lang="de-DE" sz="1600" err="1">
                          <a:latin typeface="Times New Roman"/>
                          <a:cs typeface="Times New Roman"/>
                        </a:rPr>
                        <a:t>Charges</a:t>
                      </a:r>
                      <a:r>
                        <a:rPr lang="de-DE" sz="1600">
                          <a:latin typeface="Times New Roman"/>
                          <a:cs typeface="Times New Roman"/>
                        </a:rPr>
                        <a:t> etc.</a:t>
                      </a:r>
                      <a:endParaRPr lang="en-US" sz="1600">
                        <a:latin typeface="Times New Roman"/>
                        <a:cs typeface="Times New Roman"/>
                      </a:endParaRPr>
                    </a:p>
                  </a:txBody>
                  <a:tcPr anchor="ctr">
                    <a:lnL w="12700">
                      <a:solidFill>
                        <a:schemeClr val="tx1"/>
                      </a:solidFill>
                    </a:lnL>
                    <a:lnR w="12700">
                      <a:solidFill>
                        <a:schemeClr val="tx1"/>
                      </a:solidFill>
                    </a:lnR>
                    <a:lnT w="0">
                      <a:noFill/>
                    </a:lnT>
                    <a:lnB w="12700">
                      <a:solidFill>
                        <a:schemeClr val="tx1"/>
                      </a:solidFill>
                    </a:lnB>
                  </a:tcPr>
                </a:tc>
                <a:extLst>
                  <a:ext uri="{0D108BD9-81ED-4DB2-BD59-A6C34878D82A}">
                    <a16:rowId xmlns:a16="http://schemas.microsoft.com/office/drawing/2014/main" val="846667675"/>
                  </a:ext>
                </a:extLst>
              </a:tr>
            </a:tbl>
          </a:graphicData>
        </a:graphic>
      </p:graphicFrame>
      <p:sp>
        <p:nvSpPr>
          <p:cNvPr id="33" name="Rectangle: Rounded Corners 32">
            <a:extLst>
              <a:ext uri="{FF2B5EF4-FFF2-40B4-BE49-F238E27FC236}">
                <a16:creationId xmlns:a16="http://schemas.microsoft.com/office/drawing/2014/main" id="{893A5D7E-3988-91D4-0EA6-28A1862830A2}"/>
              </a:ext>
            </a:extLst>
          </p:cNvPr>
          <p:cNvSpPr/>
          <p:nvPr/>
        </p:nvSpPr>
        <p:spPr>
          <a:xfrm>
            <a:off x="550649" y="3366182"/>
            <a:ext cx="11099503" cy="404795"/>
          </a:xfrm>
          <a:prstGeom prst="roundRect">
            <a:avLst/>
          </a:prstGeom>
          <a:solidFill>
            <a:srgbClr val="92D050"/>
          </a:solidFill>
          <a:ln>
            <a:noFill/>
          </a:ln>
        </p:spPr>
        <p:style>
          <a:lnRef idx="3">
            <a:schemeClr val="lt1"/>
          </a:lnRef>
          <a:fillRef idx="1">
            <a:schemeClr val="accent2"/>
          </a:fillRef>
          <a:effectRef idx="1">
            <a:schemeClr val="accent2"/>
          </a:effectRef>
          <a:fontRef idx="minor">
            <a:schemeClr val="lt1"/>
          </a:fontRef>
        </p:style>
        <p:txBody>
          <a:bodyPr lIns="91440" tIns="45720" rIns="91440" bIns="45720" rtlCol="0" anchor="t"/>
          <a:lstStyle/>
          <a:p>
            <a:pPr algn="ctr"/>
            <a:r>
              <a:rPr lang="de-DE" err="1">
                <a:solidFill>
                  <a:schemeClr val="bg1"/>
                </a:solidFill>
                <a:latin typeface="Times New Roman"/>
                <a:cs typeface="Times New Roman"/>
              </a:rPr>
              <a:t>BidCab</a:t>
            </a:r>
            <a:r>
              <a:rPr lang="de-DE">
                <a:solidFill>
                  <a:schemeClr val="bg1"/>
                </a:solidFill>
                <a:latin typeface="Times New Roman"/>
                <a:cs typeface="Times New Roman"/>
              </a:rPr>
              <a:t> will </a:t>
            </a:r>
            <a:r>
              <a:rPr lang="de-DE" err="1">
                <a:solidFill>
                  <a:schemeClr val="bg1"/>
                </a:solidFill>
                <a:latin typeface="Times New Roman"/>
                <a:cs typeface="Times New Roman"/>
              </a:rPr>
              <a:t>allow</a:t>
            </a:r>
            <a:r>
              <a:rPr lang="de-DE">
                <a:solidFill>
                  <a:schemeClr val="bg1"/>
                </a:solidFill>
                <a:latin typeface="Times New Roman"/>
                <a:cs typeface="Times New Roman"/>
              </a:rPr>
              <a:t> </a:t>
            </a:r>
            <a:r>
              <a:rPr lang="de-DE" err="1">
                <a:solidFill>
                  <a:schemeClr val="bg1"/>
                </a:solidFill>
                <a:latin typeface="Times New Roman"/>
                <a:cs typeface="Times New Roman"/>
              </a:rPr>
              <a:t>riders</a:t>
            </a:r>
            <a:r>
              <a:rPr lang="de-DE">
                <a:solidFill>
                  <a:schemeClr val="bg1"/>
                </a:solidFill>
                <a:latin typeface="Times New Roman"/>
                <a:cs typeface="Times New Roman"/>
              </a:rPr>
              <a:t> </a:t>
            </a:r>
            <a:r>
              <a:rPr lang="de-DE" err="1">
                <a:solidFill>
                  <a:schemeClr val="bg1"/>
                </a:solidFill>
                <a:latin typeface="Times New Roman"/>
                <a:cs typeface="Times New Roman"/>
              </a:rPr>
              <a:t>to</a:t>
            </a:r>
            <a:r>
              <a:rPr lang="de-DE">
                <a:solidFill>
                  <a:schemeClr val="bg1"/>
                </a:solidFill>
                <a:latin typeface="Times New Roman"/>
                <a:cs typeface="Times New Roman"/>
              </a:rPr>
              <a:t> </a:t>
            </a:r>
            <a:r>
              <a:rPr lang="de-DE" err="1">
                <a:solidFill>
                  <a:schemeClr val="bg1"/>
                </a:solidFill>
                <a:latin typeface="Times New Roman"/>
                <a:cs typeface="Times New Roman"/>
              </a:rPr>
              <a:t>negotiate</a:t>
            </a:r>
            <a:r>
              <a:rPr lang="de-DE">
                <a:solidFill>
                  <a:schemeClr val="bg1"/>
                </a:solidFill>
                <a:latin typeface="Times New Roman"/>
                <a:cs typeface="Times New Roman"/>
              </a:rPr>
              <a:t> </a:t>
            </a:r>
            <a:r>
              <a:rPr lang="de-DE" err="1">
                <a:solidFill>
                  <a:schemeClr val="bg1"/>
                </a:solidFill>
                <a:latin typeface="Times New Roman"/>
                <a:cs typeface="Times New Roman"/>
              </a:rPr>
              <a:t>fares</a:t>
            </a:r>
            <a:r>
              <a:rPr lang="de-DE">
                <a:solidFill>
                  <a:schemeClr val="bg1"/>
                </a:solidFill>
                <a:latin typeface="Times New Roman"/>
                <a:cs typeface="Times New Roman"/>
              </a:rPr>
              <a:t> </a:t>
            </a:r>
            <a:r>
              <a:rPr lang="de-DE" err="1">
                <a:solidFill>
                  <a:schemeClr val="bg1"/>
                </a:solidFill>
                <a:latin typeface="Times New Roman"/>
                <a:cs typeface="Times New Roman"/>
              </a:rPr>
              <a:t>with</a:t>
            </a:r>
            <a:r>
              <a:rPr lang="de-DE">
                <a:solidFill>
                  <a:schemeClr val="bg1"/>
                </a:solidFill>
                <a:latin typeface="Times New Roman"/>
                <a:cs typeface="Times New Roman"/>
              </a:rPr>
              <a:t> Drivers </a:t>
            </a:r>
            <a:r>
              <a:rPr lang="de-DE" err="1">
                <a:solidFill>
                  <a:schemeClr val="bg1"/>
                </a:solidFill>
                <a:latin typeface="Times New Roman"/>
                <a:cs typeface="Times New Roman"/>
              </a:rPr>
              <a:t>directly</a:t>
            </a:r>
            <a:r>
              <a:rPr lang="de-DE">
                <a:solidFill>
                  <a:schemeClr val="bg1"/>
                </a:solidFill>
                <a:latin typeface="Times New Roman"/>
                <a:cs typeface="Times New Roman"/>
              </a:rPr>
              <a:t> at </a:t>
            </a:r>
            <a:r>
              <a:rPr lang="de-DE" err="1">
                <a:solidFill>
                  <a:schemeClr val="bg1"/>
                </a:solidFill>
                <a:latin typeface="Times New Roman"/>
                <a:cs typeface="Times New Roman"/>
              </a:rPr>
              <a:t>or</a:t>
            </a:r>
            <a:r>
              <a:rPr lang="de-DE">
                <a:solidFill>
                  <a:schemeClr val="bg1"/>
                </a:solidFill>
                <a:latin typeface="Times New Roman"/>
                <a:cs typeface="Times New Roman"/>
              </a:rPr>
              <a:t> </a:t>
            </a:r>
            <a:r>
              <a:rPr lang="de-DE" err="1">
                <a:solidFill>
                  <a:schemeClr val="bg1"/>
                </a:solidFill>
                <a:latin typeface="Times New Roman"/>
                <a:cs typeface="Times New Roman"/>
              </a:rPr>
              <a:t>above</a:t>
            </a:r>
            <a:r>
              <a:rPr lang="de-DE">
                <a:solidFill>
                  <a:schemeClr val="bg1"/>
                </a:solidFill>
                <a:latin typeface="Times New Roman"/>
                <a:cs typeface="Times New Roman"/>
              </a:rPr>
              <a:t> Minimum Fare.</a:t>
            </a:r>
            <a:endParaRPr lang="en-US">
              <a:solidFill>
                <a:schemeClr val="bg1"/>
              </a:solidFill>
              <a:latin typeface="Times New Roman"/>
              <a:cs typeface="Times New Roman"/>
            </a:endParaRPr>
          </a:p>
        </p:txBody>
      </p:sp>
      <p:sp>
        <p:nvSpPr>
          <p:cNvPr id="2" name="Rectangle: Rounded Corners 1">
            <a:extLst>
              <a:ext uri="{FF2B5EF4-FFF2-40B4-BE49-F238E27FC236}">
                <a16:creationId xmlns:a16="http://schemas.microsoft.com/office/drawing/2014/main" id="{4DD62565-9012-3AB1-C83F-A574709F7379}"/>
              </a:ext>
            </a:extLst>
          </p:cNvPr>
          <p:cNvSpPr/>
          <p:nvPr/>
        </p:nvSpPr>
        <p:spPr>
          <a:xfrm>
            <a:off x="550333" y="4027713"/>
            <a:ext cx="5388428" cy="2273904"/>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Times New Roman"/>
              <a:ea typeface="Calibri"/>
              <a:cs typeface="Calibri"/>
            </a:endParaRPr>
          </a:p>
        </p:txBody>
      </p:sp>
      <p:sp>
        <p:nvSpPr>
          <p:cNvPr id="3" name="Rectangle: Rounded Corners 2">
            <a:extLst>
              <a:ext uri="{FF2B5EF4-FFF2-40B4-BE49-F238E27FC236}">
                <a16:creationId xmlns:a16="http://schemas.microsoft.com/office/drawing/2014/main" id="{1837ADAD-6F01-10C9-34AE-5454477EE65F}"/>
              </a:ext>
            </a:extLst>
          </p:cNvPr>
          <p:cNvSpPr/>
          <p:nvPr/>
        </p:nvSpPr>
        <p:spPr>
          <a:xfrm>
            <a:off x="6259284" y="4003522"/>
            <a:ext cx="5388428" cy="2273904"/>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ea typeface="Calibri"/>
              <a:cs typeface="Calibri"/>
            </a:endParaRPr>
          </a:p>
        </p:txBody>
      </p:sp>
      <p:sp>
        <p:nvSpPr>
          <p:cNvPr id="7" name="Rectangle 6">
            <a:extLst>
              <a:ext uri="{FF2B5EF4-FFF2-40B4-BE49-F238E27FC236}">
                <a16:creationId xmlns:a16="http://schemas.microsoft.com/office/drawing/2014/main" id="{F93CD79B-F8E9-8CD0-DF49-7C7DC4C1333D}"/>
              </a:ext>
            </a:extLst>
          </p:cNvPr>
          <p:cNvSpPr/>
          <p:nvPr/>
        </p:nvSpPr>
        <p:spPr>
          <a:xfrm>
            <a:off x="683381" y="4402665"/>
            <a:ext cx="1590522" cy="5926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Times New Roman"/>
                <a:ea typeface="Calibri"/>
                <a:cs typeface="Calibri"/>
              </a:rPr>
              <a:t>Driver Performance Monitoring</a:t>
            </a:r>
          </a:p>
        </p:txBody>
      </p:sp>
      <p:sp>
        <p:nvSpPr>
          <p:cNvPr id="11" name="Rectangle 10">
            <a:extLst>
              <a:ext uri="{FF2B5EF4-FFF2-40B4-BE49-F238E27FC236}">
                <a16:creationId xmlns:a16="http://schemas.microsoft.com/office/drawing/2014/main" id="{43DBD231-8E76-5F69-390A-156036EE30A7}"/>
              </a:ext>
            </a:extLst>
          </p:cNvPr>
          <p:cNvSpPr/>
          <p:nvPr/>
        </p:nvSpPr>
        <p:spPr>
          <a:xfrm>
            <a:off x="683379" y="5297712"/>
            <a:ext cx="1596570" cy="5987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Times New Roman"/>
                <a:ea typeface="Calibri"/>
                <a:cs typeface="Calibri"/>
              </a:rPr>
              <a:t>Car Location &amp; Health Monitoring</a:t>
            </a:r>
          </a:p>
        </p:txBody>
      </p:sp>
      <p:sp>
        <p:nvSpPr>
          <p:cNvPr id="18" name="Right Brace 17">
            <a:extLst>
              <a:ext uri="{FF2B5EF4-FFF2-40B4-BE49-F238E27FC236}">
                <a16:creationId xmlns:a16="http://schemas.microsoft.com/office/drawing/2014/main" id="{B4243BCE-122E-033B-B41E-E29B663D24F6}"/>
              </a:ext>
            </a:extLst>
          </p:cNvPr>
          <p:cNvSpPr/>
          <p:nvPr/>
        </p:nvSpPr>
        <p:spPr>
          <a:xfrm>
            <a:off x="2279952" y="4698998"/>
            <a:ext cx="181428" cy="9313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3C5F6812-8B8E-B912-3F3D-379349A66FD6}"/>
              </a:ext>
            </a:extLst>
          </p:cNvPr>
          <p:cNvSpPr txBox="1"/>
          <p:nvPr/>
        </p:nvSpPr>
        <p:spPr>
          <a:xfrm>
            <a:off x="2467428" y="4759474"/>
            <a:ext cx="333223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FFFF"/>
                </a:solidFill>
                <a:latin typeface="Times New Roman"/>
                <a:cs typeface="Times New Roman"/>
              </a:rPr>
              <a:t>Pricing based on Products Subscribed to by the Local Cab Companies</a:t>
            </a:r>
            <a:endParaRPr lang="en-US">
              <a:latin typeface="Times New Roman"/>
              <a:cs typeface="Times New Roman"/>
            </a:endParaRPr>
          </a:p>
          <a:p>
            <a:pPr algn="l"/>
            <a:endParaRPr lang="en-US">
              <a:ea typeface="Calibri"/>
              <a:cs typeface="Calibri"/>
            </a:endParaRPr>
          </a:p>
        </p:txBody>
      </p:sp>
      <p:sp>
        <p:nvSpPr>
          <p:cNvPr id="35" name="Rectangle 34">
            <a:extLst>
              <a:ext uri="{FF2B5EF4-FFF2-40B4-BE49-F238E27FC236}">
                <a16:creationId xmlns:a16="http://schemas.microsoft.com/office/drawing/2014/main" id="{263BAE92-8DA5-F826-221B-F5A89FFC930A}"/>
              </a:ext>
            </a:extLst>
          </p:cNvPr>
          <p:cNvSpPr/>
          <p:nvPr/>
        </p:nvSpPr>
        <p:spPr>
          <a:xfrm>
            <a:off x="6380237" y="4438950"/>
            <a:ext cx="1590522" cy="5926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Times New Roman"/>
                <a:ea typeface="Calibri"/>
                <a:cs typeface="Calibri"/>
              </a:rPr>
              <a:t>Static Advertisements</a:t>
            </a:r>
          </a:p>
        </p:txBody>
      </p:sp>
      <p:sp>
        <p:nvSpPr>
          <p:cNvPr id="36" name="Rectangle 35">
            <a:extLst>
              <a:ext uri="{FF2B5EF4-FFF2-40B4-BE49-F238E27FC236}">
                <a16:creationId xmlns:a16="http://schemas.microsoft.com/office/drawing/2014/main" id="{E44D0691-BE0E-EEA7-DC13-C6D537E8C9A3}"/>
              </a:ext>
            </a:extLst>
          </p:cNvPr>
          <p:cNvSpPr/>
          <p:nvPr/>
        </p:nvSpPr>
        <p:spPr>
          <a:xfrm>
            <a:off x="6380235" y="5333997"/>
            <a:ext cx="1596570" cy="5987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Times New Roman"/>
                <a:ea typeface="Calibri"/>
                <a:cs typeface="Calibri"/>
              </a:rPr>
              <a:t>Digital Advertisements over screens</a:t>
            </a:r>
            <a:endParaRPr lang="en-US"/>
          </a:p>
        </p:txBody>
      </p:sp>
      <p:sp>
        <p:nvSpPr>
          <p:cNvPr id="37" name="Right Brace 36">
            <a:extLst>
              <a:ext uri="{FF2B5EF4-FFF2-40B4-BE49-F238E27FC236}">
                <a16:creationId xmlns:a16="http://schemas.microsoft.com/office/drawing/2014/main" id="{51581662-FDCD-C6E2-E612-C18D84959AF5}"/>
              </a:ext>
            </a:extLst>
          </p:cNvPr>
          <p:cNvSpPr/>
          <p:nvPr/>
        </p:nvSpPr>
        <p:spPr>
          <a:xfrm>
            <a:off x="7976808" y="4698997"/>
            <a:ext cx="181428" cy="9313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5250CB93-5CC1-8A63-FB1F-0DAEB5F9B091}"/>
              </a:ext>
            </a:extLst>
          </p:cNvPr>
          <p:cNvSpPr txBox="1"/>
          <p:nvPr/>
        </p:nvSpPr>
        <p:spPr>
          <a:xfrm>
            <a:off x="8236857" y="4705048"/>
            <a:ext cx="310242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latin typeface="Times New Roman"/>
                <a:ea typeface="Calibri"/>
                <a:cs typeface="Calibri"/>
              </a:rPr>
              <a:t>Can be negotiated between CPM (Cost per Mile) or CPD (Cost per Display)</a:t>
            </a:r>
          </a:p>
        </p:txBody>
      </p:sp>
    </p:spTree>
    <p:extLst>
      <p:ext uri="{BB962C8B-B14F-4D97-AF65-F5344CB8AC3E}">
        <p14:creationId xmlns:p14="http://schemas.microsoft.com/office/powerpoint/2010/main" val="239509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gradFill>
          <a:gsLst>
            <a:gs pos="0">
              <a:schemeClr val="bg1">
                <a:lumMod val="9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9D94F0AD-F32F-BFD0-0EBE-F01989F83320}"/>
              </a:ext>
            </a:extLst>
          </p:cNvPr>
          <p:cNvSpPr/>
          <p:nvPr/>
        </p:nvSpPr>
        <p:spPr>
          <a:xfrm>
            <a:off x="870968" y="2022896"/>
            <a:ext cx="2960557" cy="29105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ea typeface="Calibri"/>
                <a:cs typeface="Calibri"/>
              </a:rPr>
              <a:t>500k Euro</a:t>
            </a:r>
          </a:p>
        </p:txBody>
      </p:sp>
      <p:sp>
        <p:nvSpPr>
          <p:cNvPr id="16" name="TextBox 15">
            <a:extLst>
              <a:ext uri="{FF2B5EF4-FFF2-40B4-BE49-F238E27FC236}">
                <a16:creationId xmlns:a16="http://schemas.microsoft.com/office/drawing/2014/main" id="{B37A3EE9-5FFF-21BE-3062-AD4016D831AC}"/>
              </a:ext>
            </a:extLst>
          </p:cNvPr>
          <p:cNvSpPr txBox="1"/>
          <p:nvPr/>
        </p:nvSpPr>
        <p:spPr>
          <a:xfrm>
            <a:off x="1546953" y="939652"/>
            <a:ext cx="150651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Calibri"/>
                <a:cs typeface="Calibri"/>
              </a:rPr>
              <a:t>Our Ask</a:t>
            </a:r>
          </a:p>
        </p:txBody>
      </p:sp>
      <p:graphicFrame>
        <p:nvGraphicFramePr>
          <p:cNvPr id="17" name="TextBox 3">
            <a:extLst>
              <a:ext uri="{FF2B5EF4-FFF2-40B4-BE49-F238E27FC236}">
                <a16:creationId xmlns:a16="http://schemas.microsoft.com/office/drawing/2014/main" id="{BD845C30-DDDC-4B31-2E15-ED491AA7300F}"/>
              </a:ext>
            </a:extLst>
          </p:cNvPr>
          <p:cNvGraphicFramePr/>
          <p:nvPr/>
        </p:nvGraphicFramePr>
        <p:xfrm>
          <a:off x="5543053" y="726241"/>
          <a:ext cx="5849557" cy="5618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11" name="TextBox 510">
            <a:extLst>
              <a:ext uri="{FF2B5EF4-FFF2-40B4-BE49-F238E27FC236}">
                <a16:creationId xmlns:a16="http://schemas.microsoft.com/office/drawing/2014/main" id="{00482832-16CE-D088-AB37-196AC8CA9991}"/>
              </a:ext>
            </a:extLst>
          </p:cNvPr>
          <p:cNvSpPr txBox="1"/>
          <p:nvPr/>
        </p:nvSpPr>
        <p:spPr>
          <a:xfrm>
            <a:off x="941208" y="5577012"/>
            <a:ext cx="304839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€500,000 seed funding to propel our app development, marketing initiatives, and team expansion.</a:t>
            </a:r>
            <a:endParaRPr lang="en-US" sz="1600">
              <a:cs typeface="Calibri"/>
            </a:endParaRPr>
          </a:p>
        </p:txBody>
      </p:sp>
    </p:spTree>
    <p:extLst>
      <p:ext uri="{BB962C8B-B14F-4D97-AF65-F5344CB8AC3E}">
        <p14:creationId xmlns:p14="http://schemas.microsoft.com/office/powerpoint/2010/main" val="3782575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pic>
        <p:nvPicPr>
          <p:cNvPr id="3" name="Picture 2" descr="Uber Drivers Have Privacy Problems Too">
            <a:extLst>
              <a:ext uri="{FF2B5EF4-FFF2-40B4-BE49-F238E27FC236}">
                <a16:creationId xmlns:a16="http://schemas.microsoft.com/office/drawing/2014/main" id="{0E5F45FD-BB22-F768-646C-72D7A93CB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43" y="2745109"/>
            <a:ext cx="3522270" cy="228540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2121B9AA-7814-BA73-2D65-F923EE6358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05B418B8-3CD7-5CED-8DCE-4993EE452AAD}"/>
              </a:ext>
            </a:extLst>
          </p:cNvPr>
          <p:cNvSpPr/>
          <p:nvPr/>
        </p:nvSpPr>
        <p:spPr>
          <a:xfrm>
            <a:off x="4061859" y="2285893"/>
            <a:ext cx="1399655" cy="139156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id="{F82608BF-AF4D-F035-9C68-8CD92732A147}"/>
              </a:ext>
            </a:extLst>
          </p:cNvPr>
          <p:cNvSpPr/>
          <p:nvPr/>
        </p:nvSpPr>
        <p:spPr>
          <a:xfrm>
            <a:off x="9458216" y="2285893"/>
            <a:ext cx="1399655" cy="139156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842E352D-90CC-F9C6-90ED-2E35F84F7BD6}"/>
              </a:ext>
            </a:extLst>
          </p:cNvPr>
          <p:cNvSpPr/>
          <p:nvPr/>
        </p:nvSpPr>
        <p:spPr>
          <a:xfrm>
            <a:off x="6760037" y="2285893"/>
            <a:ext cx="1399655" cy="139156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descr="Exponential Graph outline">
            <a:extLst>
              <a:ext uri="{FF2B5EF4-FFF2-40B4-BE49-F238E27FC236}">
                <a16:creationId xmlns:a16="http://schemas.microsoft.com/office/drawing/2014/main" id="{6273DE8F-A2D1-25EF-F4CC-0EA37E132D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1887" y="2633786"/>
            <a:ext cx="679601" cy="679601"/>
          </a:xfrm>
          <a:prstGeom prst="rect">
            <a:avLst/>
          </a:prstGeom>
        </p:spPr>
      </p:pic>
      <p:pic>
        <p:nvPicPr>
          <p:cNvPr id="11" name="Graphic 10" descr="Badge Cross outline">
            <a:extLst>
              <a:ext uri="{FF2B5EF4-FFF2-40B4-BE49-F238E27FC236}">
                <a16:creationId xmlns:a16="http://schemas.microsoft.com/office/drawing/2014/main" id="{B4D65928-4973-C193-F809-DBC852561F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20065" y="2641874"/>
            <a:ext cx="679601" cy="679601"/>
          </a:xfrm>
          <a:prstGeom prst="rect">
            <a:avLst/>
          </a:prstGeom>
        </p:spPr>
      </p:pic>
      <p:pic>
        <p:nvPicPr>
          <p:cNvPr id="12" name="Graphic 11" descr="Money outline">
            <a:extLst>
              <a:ext uri="{FF2B5EF4-FFF2-40B4-BE49-F238E27FC236}">
                <a16:creationId xmlns:a16="http://schemas.microsoft.com/office/drawing/2014/main" id="{BB433854-1E3E-BE80-439E-03FDF83EE6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8243" y="2641874"/>
            <a:ext cx="679601" cy="679601"/>
          </a:xfrm>
          <a:prstGeom prst="rect">
            <a:avLst/>
          </a:prstGeom>
        </p:spPr>
      </p:pic>
      <p:sp>
        <p:nvSpPr>
          <p:cNvPr id="13" name="TextBox 12">
            <a:extLst>
              <a:ext uri="{FF2B5EF4-FFF2-40B4-BE49-F238E27FC236}">
                <a16:creationId xmlns:a16="http://schemas.microsoft.com/office/drawing/2014/main" id="{12F53775-3ADD-4A00-B748-31B5E42FA0EC}"/>
              </a:ext>
            </a:extLst>
          </p:cNvPr>
          <p:cNvSpPr txBox="1"/>
          <p:nvPr/>
        </p:nvSpPr>
        <p:spPr>
          <a:xfrm>
            <a:off x="4088006" y="3887810"/>
            <a:ext cx="1340356" cy="584775"/>
          </a:xfrm>
          <a:prstGeom prst="rect">
            <a:avLst/>
          </a:prstGeom>
          <a:noFill/>
        </p:spPr>
        <p:txBody>
          <a:bodyPr wrap="square" rtlCol="0">
            <a:spAutoFit/>
          </a:bodyPr>
          <a:lstStyle/>
          <a:p>
            <a:pPr algn="ctr" defTabSz="338328">
              <a:spcAft>
                <a:spcPts val="600"/>
              </a:spcAft>
            </a:pPr>
            <a:r>
              <a:rPr lang="en-IN" sz="1600" kern="1200" dirty="0">
                <a:solidFill>
                  <a:schemeClr val="tx1"/>
                </a:solidFill>
                <a:latin typeface="Times New Roman" panose="02020603050405020304" pitchFamily="18" charset="0"/>
                <a:ea typeface="+mn-ea"/>
                <a:cs typeface="Times New Roman" panose="02020603050405020304" pitchFamily="18" charset="0"/>
              </a:rPr>
              <a:t>No Control of Services</a:t>
            </a:r>
            <a:endParaRPr lang="en-IN" sz="2400" dirty="0"/>
          </a:p>
        </p:txBody>
      </p:sp>
      <p:sp>
        <p:nvSpPr>
          <p:cNvPr id="14" name="TextBox 13">
            <a:extLst>
              <a:ext uri="{FF2B5EF4-FFF2-40B4-BE49-F238E27FC236}">
                <a16:creationId xmlns:a16="http://schemas.microsoft.com/office/drawing/2014/main" id="{99B04CDE-7338-A505-B081-915426F9856A}"/>
              </a:ext>
            </a:extLst>
          </p:cNvPr>
          <p:cNvSpPr txBox="1"/>
          <p:nvPr/>
        </p:nvSpPr>
        <p:spPr>
          <a:xfrm>
            <a:off x="6301347" y="3887810"/>
            <a:ext cx="2317034" cy="584775"/>
          </a:xfrm>
          <a:prstGeom prst="rect">
            <a:avLst/>
          </a:prstGeom>
          <a:noFill/>
        </p:spPr>
        <p:txBody>
          <a:bodyPr wrap="square" rtlCol="0">
            <a:spAutoFit/>
          </a:bodyPr>
          <a:lstStyle/>
          <a:p>
            <a:pPr algn="ctr" defTabSz="338328">
              <a:spcAft>
                <a:spcPts val="600"/>
              </a:spcAft>
            </a:pPr>
            <a:r>
              <a:rPr lang="en-US" sz="1600" kern="1200" dirty="0">
                <a:solidFill>
                  <a:schemeClr val="tx1"/>
                </a:solidFill>
                <a:latin typeface="Times New Roman" panose="02020603050405020304" pitchFamily="18" charset="0"/>
                <a:ea typeface="+mn-ea"/>
                <a:cs typeface="Times New Roman" panose="02020603050405020304" pitchFamily="18" charset="0"/>
              </a:rPr>
              <a:t>Unexplained Ride Cancellations</a:t>
            </a:r>
            <a:endParaRPr lang="en-US" sz="2400" b="0" u="none"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681E52A2-C9AA-83C0-4AD3-E6E9E4CC1548}"/>
              </a:ext>
            </a:extLst>
          </p:cNvPr>
          <p:cNvSpPr txBox="1"/>
          <p:nvPr/>
        </p:nvSpPr>
        <p:spPr>
          <a:xfrm>
            <a:off x="9125329" y="3887810"/>
            <a:ext cx="2065428" cy="830997"/>
          </a:xfrm>
          <a:prstGeom prst="rect">
            <a:avLst/>
          </a:prstGeom>
          <a:noFill/>
        </p:spPr>
        <p:txBody>
          <a:bodyPr wrap="square" rtlCol="0">
            <a:spAutoFit/>
          </a:bodyPr>
          <a:lstStyle/>
          <a:p>
            <a:pPr algn="ctr" defTabSz="338328">
              <a:spcAft>
                <a:spcPts val="600"/>
              </a:spcAft>
            </a:pPr>
            <a:r>
              <a:rPr lang="de-DE" sz="1600" kern="1200" dirty="0">
                <a:solidFill>
                  <a:schemeClr val="tx1"/>
                </a:solidFill>
                <a:latin typeface="Times New Roman" panose="02020603050405020304" pitchFamily="18" charset="0"/>
                <a:ea typeface="+mn-ea"/>
                <a:cs typeface="Times New Roman" panose="02020603050405020304" pitchFamily="18" charset="0"/>
              </a:rPr>
              <a:t>Lack of transparency with fare calculations &amp; Surge Pricing</a:t>
            </a:r>
            <a:endParaRPr lang="en-US" sz="2400" b="0" u="none"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52C3FD95-025C-24F7-C834-4F79A64CA93E}"/>
              </a:ext>
            </a:extLst>
          </p:cNvPr>
          <p:cNvSpPr txBox="1"/>
          <p:nvPr/>
        </p:nvSpPr>
        <p:spPr>
          <a:xfrm>
            <a:off x="448594" y="1862306"/>
            <a:ext cx="2929581" cy="461665"/>
          </a:xfrm>
          <a:prstGeom prst="rect">
            <a:avLst/>
          </a:prstGeom>
          <a:solidFill>
            <a:schemeClr val="accent5"/>
          </a:solid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Passengers</a:t>
            </a:r>
          </a:p>
        </p:txBody>
      </p:sp>
      <p:sp>
        <p:nvSpPr>
          <p:cNvPr id="17" name="Title 1">
            <a:extLst>
              <a:ext uri="{FF2B5EF4-FFF2-40B4-BE49-F238E27FC236}">
                <a16:creationId xmlns:a16="http://schemas.microsoft.com/office/drawing/2014/main" id="{140A9041-41FC-8178-7714-951B51F55376}"/>
              </a:ext>
            </a:extLst>
          </p:cNvPr>
          <p:cNvSpPr>
            <a:spLocks noGrp="1"/>
          </p:cNvSpPr>
          <p:nvPr>
            <p:ph type="title"/>
          </p:nvPr>
        </p:nvSpPr>
        <p:spPr>
          <a:xfrm>
            <a:off x="130628" y="133440"/>
            <a:ext cx="12061371" cy="1325563"/>
          </a:xfrm>
        </p:spPr>
        <p:txBody>
          <a:bodyPr/>
          <a:lstStyle/>
          <a:p>
            <a:r>
              <a:rPr lang="en-IN" dirty="0">
                <a:latin typeface="Times New Roman" panose="02020603050405020304" pitchFamily="18" charset="0"/>
                <a:cs typeface="Times New Roman" panose="02020603050405020304" pitchFamily="18" charset="0"/>
              </a:rPr>
              <a:t>Pain Points</a:t>
            </a:r>
          </a:p>
        </p:txBody>
      </p:sp>
    </p:spTree>
    <p:extLst>
      <p:ext uri="{BB962C8B-B14F-4D97-AF65-F5344CB8AC3E}">
        <p14:creationId xmlns:p14="http://schemas.microsoft.com/office/powerpoint/2010/main" val="2354941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121B9AA-7814-BA73-2D65-F923EE6358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140A9041-41FC-8178-7714-951B51F55376}"/>
              </a:ext>
            </a:extLst>
          </p:cNvPr>
          <p:cNvSpPr>
            <a:spLocks noGrp="1"/>
          </p:cNvSpPr>
          <p:nvPr>
            <p:ph type="title"/>
          </p:nvPr>
        </p:nvSpPr>
        <p:spPr>
          <a:xfrm>
            <a:off x="130628" y="133440"/>
            <a:ext cx="12061371" cy="1325563"/>
          </a:xfrm>
        </p:spPr>
        <p:txBody>
          <a:bodyPr/>
          <a:lstStyle/>
          <a:p>
            <a:r>
              <a:rPr lang="en-IN" dirty="0">
                <a:latin typeface="Times New Roman" panose="02020603050405020304" pitchFamily="18" charset="0"/>
                <a:cs typeface="Times New Roman" panose="02020603050405020304" pitchFamily="18" charset="0"/>
              </a:rPr>
              <a:t>Pain Points</a:t>
            </a:r>
          </a:p>
        </p:txBody>
      </p:sp>
      <p:cxnSp>
        <p:nvCxnSpPr>
          <p:cNvPr id="2" name="Straight Connector 1">
            <a:extLst>
              <a:ext uri="{FF2B5EF4-FFF2-40B4-BE49-F238E27FC236}">
                <a16:creationId xmlns:a16="http://schemas.microsoft.com/office/drawing/2014/main" id="{C2D85FC3-B895-C945-6CDC-E79CC2432B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027D452E-CFB7-9728-6183-513053E432C4}"/>
              </a:ext>
            </a:extLst>
          </p:cNvPr>
          <p:cNvSpPr/>
          <p:nvPr/>
        </p:nvSpPr>
        <p:spPr>
          <a:xfrm>
            <a:off x="4061859" y="2285893"/>
            <a:ext cx="1399655" cy="139156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215347F6-3FE8-6BF3-6F1F-54ECCA75B78D}"/>
              </a:ext>
            </a:extLst>
          </p:cNvPr>
          <p:cNvSpPr/>
          <p:nvPr/>
        </p:nvSpPr>
        <p:spPr>
          <a:xfrm>
            <a:off x="9458216" y="2285893"/>
            <a:ext cx="1399655" cy="139156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A0F90CA1-E352-EC71-B7E6-802DE70BBA85}"/>
              </a:ext>
            </a:extLst>
          </p:cNvPr>
          <p:cNvSpPr/>
          <p:nvPr/>
        </p:nvSpPr>
        <p:spPr>
          <a:xfrm>
            <a:off x="6760037" y="2285893"/>
            <a:ext cx="1399655" cy="139156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Graphic 18" descr="Exponential Graph outline">
            <a:extLst>
              <a:ext uri="{FF2B5EF4-FFF2-40B4-BE49-F238E27FC236}">
                <a16:creationId xmlns:a16="http://schemas.microsoft.com/office/drawing/2014/main" id="{0BE841FC-F32D-C481-BD94-2BBA801345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1887" y="2633786"/>
            <a:ext cx="679601" cy="679601"/>
          </a:xfrm>
          <a:prstGeom prst="rect">
            <a:avLst/>
          </a:prstGeom>
        </p:spPr>
      </p:pic>
      <p:pic>
        <p:nvPicPr>
          <p:cNvPr id="20" name="Graphic 19" descr="Badge Cross outline">
            <a:extLst>
              <a:ext uri="{FF2B5EF4-FFF2-40B4-BE49-F238E27FC236}">
                <a16:creationId xmlns:a16="http://schemas.microsoft.com/office/drawing/2014/main" id="{4610BC94-5FF0-0EC6-7092-4C7ADAA036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20065" y="2641874"/>
            <a:ext cx="679601" cy="679601"/>
          </a:xfrm>
          <a:prstGeom prst="rect">
            <a:avLst/>
          </a:prstGeom>
        </p:spPr>
      </p:pic>
      <p:sp>
        <p:nvSpPr>
          <p:cNvPr id="21" name="TextBox 20">
            <a:extLst>
              <a:ext uri="{FF2B5EF4-FFF2-40B4-BE49-F238E27FC236}">
                <a16:creationId xmlns:a16="http://schemas.microsoft.com/office/drawing/2014/main" id="{8A4099CC-BD36-BB10-3664-AD79E578D322}"/>
              </a:ext>
            </a:extLst>
          </p:cNvPr>
          <p:cNvSpPr txBox="1"/>
          <p:nvPr/>
        </p:nvSpPr>
        <p:spPr>
          <a:xfrm>
            <a:off x="4088006" y="3887810"/>
            <a:ext cx="1340356" cy="584775"/>
          </a:xfrm>
          <a:prstGeom prst="rect">
            <a:avLst/>
          </a:prstGeom>
          <a:noFill/>
        </p:spPr>
        <p:txBody>
          <a:bodyPr wrap="square" rtlCol="0">
            <a:spAutoFit/>
          </a:bodyPr>
          <a:lstStyle/>
          <a:p>
            <a:pPr algn="ctr" defTabSz="338328">
              <a:spcAft>
                <a:spcPts val="600"/>
              </a:spcAft>
            </a:pPr>
            <a:r>
              <a:rPr lang="en-IN" sz="1600" kern="1200" dirty="0">
                <a:solidFill>
                  <a:schemeClr val="tx1"/>
                </a:solidFill>
                <a:latin typeface="Times New Roman" panose="02020603050405020304" pitchFamily="18" charset="0"/>
                <a:ea typeface="+mn-ea"/>
                <a:cs typeface="Times New Roman" panose="02020603050405020304" pitchFamily="18" charset="0"/>
              </a:rPr>
              <a:t>High Commissions</a:t>
            </a:r>
            <a:endParaRPr lang="en-IN" sz="2400" dirty="0"/>
          </a:p>
        </p:txBody>
      </p:sp>
      <p:sp>
        <p:nvSpPr>
          <p:cNvPr id="22" name="TextBox 21">
            <a:extLst>
              <a:ext uri="{FF2B5EF4-FFF2-40B4-BE49-F238E27FC236}">
                <a16:creationId xmlns:a16="http://schemas.microsoft.com/office/drawing/2014/main" id="{62D20BE9-AA7B-92A9-44D3-5AB1352F88EC}"/>
              </a:ext>
            </a:extLst>
          </p:cNvPr>
          <p:cNvSpPr txBox="1"/>
          <p:nvPr/>
        </p:nvSpPr>
        <p:spPr>
          <a:xfrm>
            <a:off x="6301347" y="3887810"/>
            <a:ext cx="2317034" cy="584775"/>
          </a:xfrm>
          <a:prstGeom prst="rect">
            <a:avLst/>
          </a:prstGeom>
          <a:noFill/>
        </p:spPr>
        <p:txBody>
          <a:bodyPr wrap="square" rtlCol="0">
            <a:spAutoFit/>
          </a:bodyPr>
          <a:lstStyle/>
          <a:p>
            <a:pPr algn="ctr" defTabSz="338328">
              <a:spcAft>
                <a:spcPts val="600"/>
              </a:spcAft>
            </a:pPr>
            <a:r>
              <a:rPr lang="en-US" sz="1600" b="0" u="none" dirty="0">
                <a:latin typeface="Times New Roman" panose="02020603050405020304" pitchFamily="18" charset="0"/>
                <a:cs typeface="Times New Roman" panose="02020603050405020304" pitchFamily="18" charset="0"/>
              </a:rPr>
              <a:t>No Information about the Passenger</a:t>
            </a:r>
          </a:p>
        </p:txBody>
      </p:sp>
      <p:sp>
        <p:nvSpPr>
          <p:cNvPr id="23" name="TextBox 22">
            <a:extLst>
              <a:ext uri="{FF2B5EF4-FFF2-40B4-BE49-F238E27FC236}">
                <a16:creationId xmlns:a16="http://schemas.microsoft.com/office/drawing/2014/main" id="{21762630-044A-85AB-6166-022394B7A99E}"/>
              </a:ext>
            </a:extLst>
          </p:cNvPr>
          <p:cNvSpPr txBox="1"/>
          <p:nvPr/>
        </p:nvSpPr>
        <p:spPr>
          <a:xfrm>
            <a:off x="408445" y="1980908"/>
            <a:ext cx="2929581" cy="461665"/>
          </a:xfrm>
          <a:prstGeom prst="rect">
            <a:avLst/>
          </a:prstGeom>
          <a:solidFill>
            <a:schemeClr val="accent5"/>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Drivers</a:t>
            </a:r>
          </a:p>
        </p:txBody>
      </p:sp>
      <p:sp>
        <p:nvSpPr>
          <p:cNvPr id="24" name="TextBox 23">
            <a:extLst>
              <a:ext uri="{FF2B5EF4-FFF2-40B4-BE49-F238E27FC236}">
                <a16:creationId xmlns:a16="http://schemas.microsoft.com/office/drawing/2014/main" id="{8A596684-8EDD-A1D2-A37B-8A6BBCE31E26}"/>
              </a:ext>
            </a:extLst>
          </p:cNvPr>
          <p:cNvSpPr txBox="1"/>
          <p:nvPr/>
        </p:nvSpPr>
        <p:spPr>
          <a:xfrm>
            <a:off x="9120747" y="3887809"/>
            <a:ext cx="2317034" cy="584775"/>
          </a:xfrm>
          <a:prstGeom prst="rect">
            <a:avLst/>
          </a:prstGeom>
          <a:noFill/>
        </p:spPr>
        <p:txBody>
          <a:bodyPr wrap="square" rtlCol="0">
            <a:spAutoFit/>
          </a:bodyPr>
          <a:lstStyle/>
          <a:p>
            <a:pPr algn="ctr" defTabSz="338328">
              <a:spcAft>
                <a:spcPts val="600"/>
              </a:spcAft>
            </a:pPr>
            <a:r>
              <a:rPr lang="en-US" sz="1600" b="0" u="none" dirty="0">
                <a:latin typeface="Times New Roman" panose="02020603050405020304" pitchFamily="18" charset="0"/>
                <a:cs typeface="Times New Roman" panose="02020603050405020304" pitchFamily="18" charset="0"/>
              </a:rPr>
              <a:t>No Information about the Route</a:t>
            </a:r>
          </a:p>
        </p:txBody>
      </p:sp>
      <p:pic>
        <p:nvPicPr>
          <p:cNvPr id="25" name="Graphic 24" descr="Treasure Map outline">
            <a:extLst>
              <a:ext uri="{FF2B5EF4-FFF2-40B4-BE49-F238E27FC236}">
                <a16:creationId xmlns:a16="http://schemas.microsoft.com/office/drawing/2014/main" id="{B5DC0608-DCBB-1C81-D0AB-75E9F23BC7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00843" y="2524474"/>
            <a:ext cx="914400" cy="914400"/>
          </a:xfrm>
          <a:prstGeom prst="rect">
            <a:avLst/>
          </a:prstGeom>
        </p:spPr>
      </p:pic>
      <p:pic>
        <p:nvPicPr>
          <p:cNvPr id="26" name="Picture 6" descr="Taxi in a foreign city or country - a feeling of being cheated or robbed…  at hello – by Michael Sliwinski">
            <a:extLst>
              <a:ext uri="{FF2B5EF4-FFF2-40B4-BE49-F238E27FC236}">
                <a16:creationId xmlns:a16="http://schemas.microsoft.com/office/drawing/2014/main" id="{67C152DD-7524-A433-5562-6310DB70D8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979" y="3113912"/>
            <a:ext cx="3372514" cy="2285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380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AF5B76FA-5210-051A-2D6A-F279ED0D7598}"/>
              </a:ext>
            </a:extLst>
          </p:cNvPr>
          <p:cNvGraphicFramePr>
            <a:graphicFrameLocks noGrp="1"/>
          </p:cNvGraphicFramePr>
          <p:nvPr>
            <p:extLst>
              <p:ext uri="{D42A27DB-BD31-4B8C-83A1-F6EECF244321}">
                <p14:modId xmlns:p14="http://schemas.microsoft.com/office/powerpoint/2010/main" val="448920401"/>
              </p:ext>
            </p:extLst>
          </p:nvPr>
        </p:nvGraphicFramePr>
        <p:xfrm>
          <a:off x="4523960" y="212645"/>
          <a:ext cx="2837712" cy="3230330"/>
        </p:xfrm>
        <a:graphic>
          <a:graphicData uri="http://schemas.openxmlformats.org/drawingml/2006/table">
            <a:tbl>
              <a:tblPr firstRow="1" bandRow="1">
                <a:tableStyleId>{5C22544A-7EE6-4342-B048-85BDC9FD1C3A}</a:tableStyleId>
              </a:tblPr>
              <a:tblGrid>
                <a:gridCol w="2837712">
                  <a:extLst>
                    <a:ext uri="{9D8B030D-6E8A-4147-A177-3AD203B41FA5}">
                      <a16:colId xmlns:a16="http://schemas.microsoft.com/office/drawing/2014/main" val="2533550826"/>
                    </a:ext>
                  </a:extLst>
                </a:gridCol>
              </a:tblGrid>
              <a:tr h="1023773">
                <a:tc>
                  <a:txBody>
                    <a:bodyPr/>
                    <a:lstStyle/>
                    <a:p>
                      <a:endParaRPr lang="en-US"/>
                    </a:p>
                  </a:txBody>
                  <a:tcPr/>
                </a:tc>
                <a:extLst>
                  <a:ext uri="{0D108BD9-81ED-4DB2-BD59-A6C34878D82A}">
                    <a16:rowId xmlns:a16="http://schemas.microsoft.com/office/drawing/2014/main" val="1120005541"/>
                  </a:ext>
                </a:extLst>
              </a:tr>
              <a:tr h="2206557">
                <a:tc>
                  <a:txBody>
                    <a:bodyPr/>
                    <a:lstStyle/>
                    <a:p>
                      <a:pPr marL="285750" indent="-285750">
                        <a:buFont typeface="Arial" panose="020B0604020202020204" pitchFamily="34" charset="0"/>
                        <a:buChar char="•"/>
                      </a:pPr>
                      <a:r>
                        <a:rPr lang="en-IN"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Propose desired fare</a:t>
                      </a:r>
                    </a:p>
                    <a:p>
                      <a:pPr marL="285750" indent="-285750">
                        <a:buFont typeface="Arial" panose="020B0604020202020204" pitchFamily="34" charset="0"/>
                        <a:buChar char="•"/>
                      </a:pPr>
                      <a:r>
                        <a:rPr lang="en-IN"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Negotiate with drivers</a:t>
                      </a:r>
                    </a:p>
                    <a:p>
                      <a:pPr marL="285750" indent="-285750">
                        <a:buFont typeface="Arial" panose="020B0604020202020204" pitchFamily="34" charset="0"/>
                        <a:buChar char="•"/>
                      </a:pPr>
                      <a:r>
                        <a:rPr lang="en-IN"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Greater control over pricing</a:t>
                      </a:r>
                    </a:p>
                    <a:p>
                      <a:pPr algn="ctr"/>
                      <a:endParaRPr lang="en-US" dirty="0"/>
                    </a:p>
                  </a:txBody>
                  <a:tcPr/>
                </a:tc>
                <a:extLst>
                  <a:ext uri="{0D108BD9-81ED-4DB2-BD59-A6C34878D82A}">
                    <a16:rowId xmlns:a16="http://schemas.microsoft.com/office/drawing/2014/main" val="1234544501"/>
                  </a:ext>
                </a:extLst>
              </a:tr>
            </a:tbl>
          </a:graphicData>
        </a:graphic>
      </p:graphicFrame>
      <p:sp>
        <p:nvSpPr>
          <p:cNvPr id="5" name="TextBox 4">
            <a:extLst>
              <a:ext uri="{FF2B5EF4-FFF2-40B4-BE49-F238E27FC236}">
                <a16:creationId xmlns:a16="http://schemas.microsoft.com/office/drawing/2014/main" id="{1A682C82-A289-55AB-521E-93D9C92F8AD1}"/>
              </a:ext>
            </a:extLst>
          </p:cNvPr>
          <p:cNvSpPr txBox="1"/>
          <p:nvPr/>
        </p:nvSpPr>
        <p:spPr>
          <a:xfrm>
            <a:off x="738664" y="0"/>
            <a:ext cx="1661993" cy="6858000"/>
          </a:xfrm>
          <a:prstGeom prst="rect">
            <a:avLst/>
          </a:prstGeom>
          <a:solidFill>
            <a:schemeClr val="accent3">
              <a:lumMod val="75000"/>
            </a:schemeClr>
          </a:solidFill>
        </p:spPr>
        <p:txBody>
          <a:bodyPr vert="vert270" wrap="square" rtlCol="0" anchor="ctr">
            <a:spAutoFit/>
          </a:bodyPr>
          <a:lstStyle/>
          <a:p>
            <a:pPr algn="ctr"/>
            <a:r>
              <a:rPr lang="de-DE" sz="9600" dirty="0">
                <a:latin typeface="Times New Roman" panose="02020603050405020304" pitchFamily="18" charset="0"/>
                <a:cs typeface="Times New Roman" panose="02020603050405020304" pitchFamily="18" charset="0"/>
              </a:rPr>
              <a:t>Riders</a:t>
            </a:r>
            <a:endParaRPr lang="en-US" sz="9600" dirty="0">
              <a:latin typeface="Times New Roman" panose="02020603050405020304" pitchFamily="18" charset="0"/>
              <a:cs typeface="Times New Roman" panose="02020603050405020304" pitchFamily="18" charset="0"/>
            </a:endParaRPr>
          </a:p>
        </p:txBody>
      </p:sp>
      <p:pic>
        <p:nvPicPr>
          <p:cNvPr id="10" name="Graphic 9" descr="Coins outline">
            <a:extLst>
              <a:ext uri="{FF2B5EF4-FFF2-40B4-BE49-F238E27FC236}">
                <a16:creationId xmlns:a16="http://schemas.microsoft.com/office/drawing/2014/main" id="{BB646FBB-A3F1-3027-C839-B1AC1B69CC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67649" y="269115"/>
            <a:ext cx="914400" cy="914400"/>
          </a:xfrm>
          <a:prstGeom prst="rect">
            <a:avLst/>
          </a:prstGeom>
        </p:spPr>
      </p:pic>
      <p:sp>
        <p:nvSpPr>
          <p:cNvPr id="11" name="TextBox 10">
            <a:extLst>
              <a:ext uri="{FF2B5EF4-FFF2-40B4-BE49-F238E27FC236}">
                <a16:creationId xmlns:a16="http://schemas.microsoft.com/office/drawing/2014/main" id="{AFCE35E2-F8CD-6FAE-8926-9C3044B79575}"/>
              </a:ext>
            </a:extLst>
          </p:cNvPr>
          <p:cNvSpPr txBox="1"/>
          <p:nvPr/>
        </p:nvSpPr>
        <p:spPr>
          <a:xfrm>
            <a:off x="5503315" y="269114"/>
            <a:ext cx="1923312" cy="830997"/>
          </a:xfrm>
          <a:prstGeom prst="rect">
            <a:avLst/>
          </a:prstGeom>
          <a:noFill/>
        </p:spPr>
        <p:txBody>
          <a:bodyPr wrap="square" rtlCol="0">
            <a:spAutoFit/>
          </a:bodyPr>
          <a:lstStyle/>
          <a:p>
            <a:r>
              <a:rPr lang="de-DE" sz="2400" dirty="0">
                <a:latin typeface="Times New Roman" panose="02020603050405020304" pitchFamily="18" charset="0"/>
                <a:cs typeface="Times New Roman" panose="02020603050405020304" pitchFamily="18" charset="0"/>
              </a:rPr>
              <a:t>Real-time Negotiation</a:t>
            </a:r>
            <a:endParaRPr lang="en-US" sz="2400" dirty="0">
              <a:latin typeface="Times New Roman" panose="02020603050405020304" pitchFamily="18" charset="0"/>
              <a:cs typeface="Times New Roman" panose="02020603050405020304" pitchFamily="18" charset="0"/>
            </a:endParaRPr>
          </a:p>
        </p:txBody>
      </p:sp>
      <p:graphicFrame>
        <p:nvGraphicFramePr>
          <p:cNvPr id="12" name="Table 4">
            <a:extLst>
              <a:ext uri="{FF2B5EF4-FFF2-40B4-BE49-F238E27FC236}">
                <a16:creationId xmlns:a16="http://schemas.microsoft.com/office/drawing/2014/main" id="{EB179B18-FEF4-9828-B217-B1872D996D83}"/>
              </a:ext>
            </a:extLst>
          </p:cNvPr>
          <p:cNvGraphicFramePr>
            <a:graphicFrameLocks noGrp="1"/>
          </p:cNvGraphicFramePr>
          <p:nvPr>
            <p:extLst>
              <p:ext uri="{D42A27DB-BD31-4B8C-83A1-F6EECF244321}">
                <p14:modId xmlns:p14="http://schemas.microsoft.com/office/powerpoint/2010/main" val="3680031794"/>
              </p:ext>
            </p:extLst>
          </p:nvPr>
        </p:nvGraphicFramePr>
        <p:xfrm>
          <a:off x="7883827" y="212645"/>
          <a:ext cx="2837712" cy="3260254"/>
        </p:xfrm>
        <a:graphic>
          <a:graphicData uri="http://schemas.openxmlformats.org/drawingml/2006/table">
            <a:tbl>
              <a:tblPr firstRow="1" bandRow="1">
                <a:tableStyleId>{5C22544A-7EE6-4342-B048-85BDC9FD1C3A}</a:tableStyleId>
              </a:tblPr>
              <a:tblGrid>
                <a:gridCol w="2837712">
                  <a:extLst>
                    <a:ext uri="{9D8B030D-6E8A-4147-A177-3AD203B41FA5}">
                      <a16:colId xmlns:a16="http://schemas.microsoft.com/office/drawing/2014/main" val="2533550826"/>
                    </a:ext>
                  </a:extLst>
                </a:gridCol>
              </a:tblGrid>
              <a:tr h="1008456">
                <a:tc>
                  <a:txBody>
                    <a:bodyPr/>
                    <a:lstStyle/>
                    <a:p>
                      <a:endParaRPr lang="en-US"/>
                    </a:p>
                  </a:txBody>
                  <a:tcPr/>
                </a:tc>
                <a:extLst>
                  <a:ext uri="{0D108BD9-81ED-4DB2-BD59-A6C34878D82A}">
                    <a16:rowId xmlns:a16="http://schemas.microsoft.com/office/drawing/2014/main" val="1120005541"/>
                  </a:ext>
                </a:extLst>
              </a:tr>
              <a:tr h="2251798">
                <a:tc>
                  <a:txBody>
                    <a:bodyPr/>
                    <a:lstStyle/>
                    <a:p>
                      <a:r>
                        <a:rPr lang="en-IN"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Select drivers based on</a:t>
                      </a:r>
                    </a:p>
                    <a:p>
                      <a:pPr marL="285750" indent="-285750">
                        <a:buFont typeface="Arial" panose="020B0604020202020204" pitchFamily="34" charset="0"/>
                        <a:buChar char="•"/>
                      </a:pPr>
                      <a:r>
                        <a:rPr lang="en-IN"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Rating</a:t>
                      </a:r>
                    </a:p>
                    <a:p>
                      <a:pPr marL="285750" indent="-285750">
                        <a:buFont typeface="Arial" panose="020B0604020202020204" pitchFamily="34" charset="0"/>
                        <a:buChar char="•"/>
                      </a:pPr>
                      <a:r>
                        <a:rPr lang="en-IN"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Vehicle type</a:t>
                      </a:r>
                    </a:p>
                    <a:p>
                      <a:pPr marL="285750" indent="-285750">
                        <a:buFont typeface="Arial" panose="020B0604020202020204" pitchFamily="34" charset="0"/>
                        <a:buChar char="•"/>
                      </a:pPr>
                      <a:r>
                        <a:rPr lang="en-IN"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Estimated arrival time</a:t>
                      </a:r>
                    </a:p>
                    <a:p>
                      <a:br>
                        <a:rPr lang="en-I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34544501"/>
                  </a:ext>
                </a:extLst>
              </a:tr>
            </a:tbl>
          </a:graphicData>
        </a:graphic>
      </p:graphicFrame>
      <p:pic>
        <p:nvPicPr>
          <p:cNvPr id="15" name="Graphic 14" descr="Car outline">
            <a:extLst>
              <a:ext uri="{FF2B5EF4-FFF2-40B4-BE49-F238E27FC236}">
                <a16:creationId xmlns:a16="http://schemas.microsoft.com/office/drawing/2014/main" id="{F5ED4EF6-4D50-3C9D-D9C7-80F8BB4096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05093" y="271127"/>
            <a:ext cx="914400" cy="914400"/>
          </a:xfrm>
          <a:prstGeom prst="rect">
            <a:avLst/>
          </a:prstGeom>
        </p:spPr>
      </p:pic>
      <p:sp>
        <p:nvSpPr>
          <p:cNvPr id="16" name="TextBox 15">
            <a:extLst>
              <a:ext uri="{FF2B5EF4-FFF2-40B4-BE49-F238E27FC236}">
                <a16:creationId xmlns:a16="http://schemas.microsoft.com/office/drawing/2014/main" id="{B7B0C8C6-28BF-8545-FF9A-890CB3FD7463}"/>
              </a:ext>
            </a:extLst>
          </p:cNvPr>
          <p:cNvSpPr txBox="1"/>
          <p:nvPr/>
        </p:nvSpPr>
        <p:spPr>
          <a:xfrm>
            <a:off x="8798227" y="336604"/>
            <a:ext cx="1923312" cy="830997"/>
          </a:xfrm>
          <a:prstGeom prst="rect">
            <a:avLst/>
          </a:prstGeom>
          <a:noFill/>
        </p:spPr>
        <p:txBody>
          <a:bodyPr wrap="square" rtlCol="0">
            <a:spAutoFit/>
          </a:bodyPr>
          <a:lstStyle/>
          <a:p>
            <a:r>
              <a:rPr lang="de-DE" sz="2400" dirty="0">
                <a:latin typeface="Times New Roman" panose="02020603050405020304" pitchFamily="18" charset="0"/>
                <a:cs typeface="Times New Roman" panose="02020603050405020304" pitchFamily="18" charset="0"/>
              </a:rPr>
              <a:t>Option to Choose</a:t>
            </a:r>
            <a:endParaRPr lang="en-US" sz="2400" dirty="0">
              <a:latin typeface="Times New Roman" panose="02020603050405020304" pitchFamily="18" charset="0"/>
              <a:cs typeface="Times New Roman" panose="02020603050405020304" pitchFamily="18" charset="0"/>
            </a:endParaRPr>
          </a:p>
        </p:txBody>
      </p:sp>
      <p:graphicFrame>
        <p:nvGraphicFramePr>
          <p:cNvPr id="21" name="Table 4">
            <a:extLst>
              <a:ext uri="{FF2B5EF4-FFF2-40B4-BE49-F238E27FC236}">
                <a16:creationId xmlns:a16="http://schemas.microsoft.com/office/drawing/2014/main" id="{550191B1-D2AE-DAE6-BC39-7E513325522C}"/>
              </a:ext>
            </a:extLst>
          </p:cNvPr>
          <p:cNvGraphicFramePr>
            <a:graphicFrameLocks noGrp="1"/>
          </p:cNvGraphicFramePr>
          <p:nvPr>
            <p:extLst>
              <p:ext uri="{D42A27DB-BD31-4B8C-83A1-F6EECF244321}">
                <p14:modId xmlns:p14="http://schemas.microsoft.com/office/powerpoint/2010/main" val="1930848240"/>
              </p:ext>
            </p:extLst>
          </p:nvPr>
        </p:nvGraphicFramePr>
        <p:xfrm>
          <a:off x="4506262" y="3513235"/>
          <a:ext cx="2837712" cy="3230330"/>
        </p:xfrm>
        <a:graphic>
          <a:graphicData uri="http://schemas.openxmlformats.org/drawingml/2006/table">
            <a:tbl>
              <a:tblPr firstRow="1" bandRow="1">
                <a:tableStyleId>{5C22544A-7EE6-4342-B048-85BDC9FD1C3A}</a:tableStyleId>
              </a:tblPr>
              <a:tblGrid>
                <a:gridCol w="2837712">
                  <a:extLst>
                    <a:ext uri="{9D8B030D-6E8A-4147-A177-3AD203B41FA5}">
                      <a16:colId xmlns:a16="http://schemas.microsoft.com/office/drawing/2014/main" val="2533550826"/>
                    </a:ext>
                  </a:extLst>
                </a:gridCol>
              </a:tblGrid>
              <a:tr h="1023773">
                <a:tc>
                  <a:txBody>
                    <a:bodyPr/>
                    <a:lstStyle/>
                    <a:p>
                      <a:endParaRPr lang="en-US"/>
                    </a:p>
                  </a:txBody>
                  <a:tcPr/>
                </a:tc>
                <a:extLst>
                  <a:ext uri="{0D108BD9-81ED-4DB2-BD59-A6C34878D82A}">
                    <a16:rowId xmlns:a16="http://schemas.microsoft.com/office/drawing/2014/main" val="1120005541"/>
                  </a:ext>
                </a:extLst>
              </a:tr>
              <a:tr h="2206557">
                <a:tc>
                  <a:txBody>
                    <a:bodyPr/>
                    <a:lstStyle/>
                    <a:p>
                      <a:pPr marL="285750" indent="-285750" algn="l">
                        <a:buFont typeface="Arial" panose="020B0604020202020204" pitchFamily="34" charset="0"/>
                        <a:buChar char="•"/>
                      </a:pPr>
                      <a:r>
                        <a:rPr lang="en-US" dirty="0">
                          <a:latin typeface="Times New Roman"/>
                          <a:cs typeface="Times New Roman"/>
                        </a:rPr>
                        <a:t>No-surge multiplier</a:t>
                      </a:r>
                    </a:p>
                    <a:p>
                      <a:pPr marL="285750" indent="-285750" algn="l">
                        <a:buFont typeface="Arial" panose="020B0604020202020204" pitchFamily="34" charset="0"/>
                        <a:buChar char="•"/>
                      </a:pPr>
                      <a:r>
                        <a:rPr lang="en-US" dirty="0">
                          <a:latin typeface="Times New Roman"/>
                          <a:cs typeface="Times New Roman"/>
                        </a:rPr>
                        <a:t>Transparent pricing</a:t>
                      </a:r>
                    </a:p>
                    <a:p>
                      <a:pPr marL="285750" indent="-285750" algn="l">
                        <a:buFont typeface="Arial" panose="020B0604020202020204" pitchFamily="34" charset="0"/>
                        <a:buChar char="•"/>
                      </a:pPr>
                      <a:r>
                        <a:rPr lang="en-US" dirty="0">
                          <a:latin typeface="Times New Roman"/>
                          <a:cs typeface="Times New Roman"/>
                        </a:rPr>
                        <a:t>Consistent fares</a:t>
                      </a:r>
                    </a:p>
                    <a:p>
                      <a:pPr marL="285750" indent="-285750" algn="l">
                        <a:buFont typeface="Arial" panose="020B0604020202020204" pitchFamily="34" charset="0"/>
                        <a:buChar char="•"/>
                      </a:pPr>
                      <a:r>
                        <a:rPr lang="en-US" dirty="0">
                          <a:latin typeface="Times New Roman"/>
                          <a:cs typeface="Times New Roman"/>
                        </a:rPr>
                        <a:t>Elimination of surge pricing</a:t>
                      </a:r>
                    </a:p>
                    <a:p>
                      <a:pPr marL="285750" indent="-285750" algn="l">
                        <a:buFont typeface="Arial" panose="020B0604020202020204" pitchFamily="34" charset="0"/>
                        <a:buChar char="•"/>
                      </a:pPr>
                      <a:r>
                        <a:rPr lang="en-US" dirty="0">
                          <a:latin typeface="Times New Roman"/>
                          <a:cs typeface="Times New Roman"/>
                        </a:rPr>
                        <a:t>Fair and predictable costs</a:t>
                      </a:r>
                    </a:p>
                  </a:txBody>
                  <a:tcPr/>
                </a:tc>
                <a:extLst>
                  <a:ext uri="{0D108BD9-81ED-4DB2-BD59-A6C34878D82A}">
                    <a16:rowId xmlns:a16="http://schemas.microsoft.com/office/drawing/2014/main" val="1234544501"/>
                  </a:ext>
                </a:extLst>
              </a:tr>
            </a:tbl>
          </a:graphicData>
        </a:graphic>
      </p:graphicFrame>
      <p:pic>
        <p:nvPicPr>
          <p:cNvPr id="23" name="Graphic 22" descr="Exponential Graph outline">
            <a:extLst>
              <a:ext uri="{FF2B5EF4-FFF2-40B4-BE49-F238E27FC236}">
                <a16:creationId xmlns:a16="http://schemas.microsoft.com/office/drawing/2014/main" id="{EB470DB9-FCF4-230F-DF4C-A46412FDB8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06262" y="3573481"/>
            <a:ext cx="914400" cy="914400"/>
          </a:xfrm>
          <a:prstGeom prst="rect">
            <a:avLst/>
          </a:prstGeom>
        </p:spPr>
      </p:pic>
      <p:sp>
        <p:nvSpPr>
          <p:cNvPr id="24" name="TextBox 23">
            <a:extLst>
              <a:ext uri="{FF2B5EF4-FFF2-40B4-BE49-F238E27FC236}">
                <a16:creationId xmlns:a16="http://schemas.microsoft.com/office/drawing/2014/main" id="{E43249DF-4042-35CD-5968-063A2A262B87}"/>
              </a:ext>
            </a:extLst>
          </p:cNvPr>
          <p:cNvSpPr txBox="1"/>
          <p:nvPr/>
        </p:nvSpPr>
        <p:spPr>
          <a:xfrm>
            <a:off x="5420662" y="3615182"/>
            <a:ext cx="1923312" cy="830997"/>
          </a:xfrm>
          <a:prstGeom prst="rect">
            <a:avLst/>
          </a:prstGeom>
          <a:noFill/>
        </p:spPr>
        <p:txBody>
          <a:bodyPr wrap="square" rtlCol="0">
            <a:spAutoFit/>
          </a:bodyPr>
          <a:lstStyle/>
          <a:p>
            <a:r>
              <a:rPr lang="de-DE" sz="2400" err="1">
                <a:latin typeface="Times New Roman" panose="02020603050405020304" pitchFamily="18" charset="0"/>
                <a:cs typeface="Times New Roman" panose="02020603050405020304" pitchFamily="18" charset="0"/>
              </a:rPr>
              <a:t>No</a:t>
            </a:r>
            <a:r>
              <a:rPr lang="de-DE" sz="2400">
                <a:latin typeface="Times New Roman" panose="02020603050405020304" pitchFamily="18" charset="0"/>
                <a:cs typeface="Times New Roman" panose="02020603050405020304" pitchFamily="18" charset="0"/>
              </a:rPr>
              <a:t> Surge Multiplier</a:t>
            </a:r>
            <a:endParaRPr lang="en-US" sz="2400">
              <a:latin typeface="Times New Roman" panose="02020603050405020304" pitchFamily="18" charset="0"/>
              <a:cs typeface="Times New Roman" panose="02020603050405020304" pitchFamily="18" charset="0"/>
            </a:endParaRPr>
          </a:p>
        </p:txBody>
      </p:sp>
      <p:graphicFrame>
        <p:nvGraphicFramePr>
          <p:cNvPr id="26" name="Table 4">
            <a:extLst>
              <a:ext uri="{FF2B5EF4-FFF2-40B4-BE49-F238E27FC236}">
                <a16:creationId xmlns:a16="http://schemas.microsoft.com/office/drawing/2014/main" id="{60A5C2C8-EB59-60D6-6DF8-136E7B71DE2F}"/>
              </a:ext>
            </a:extLst>
          </p:cNvPr>
          <p:cNvGraphicFramePr>
            <a:graphicFrameLocks noGrp="1"/>
          </p:cNvGraphicFramePr>
          <p:nvPr/>
        </p:nvGraphicFramePr>
        <p:xfrm>
          <a:off x="7862354" y="3537011"/>
          <a:ext cx="2837712" cy="3230330"/>
        </p:xfrm>
        <a:graphic>
          <a:graphicData uri="http://schemas.openxmlformats.org/drawingml/2006/table">
            <a:tbl>
              <a:tblPr firstRow="1" bandRow="1">
                <a:tableStyleId>{5C22544A-7EE6-4342-B048-85BDC9FD1C3A}</a:tableStyleId>
              </a:tblPr>
              <a:tblGrid>
                <a:gridCol w="2837712">
                  <a:extLst>
                    <a:ext uri="{9D8B030D-6E8A-4147-A177-3AD203B41FA5}">
                      <a16:colId xmlns:a16="http://schemas.microsoft.com/office/drawing/2014/main" val="2533550826"/>
                    </a:ext>
                  </a:extLst>
                </a:gridCol>
              </a:tblGrid>
              <a:tr h="1023773">
                <a:tc>
                  <a:txBody>
                    <a:bodyPr/>
                    <a:lstStyle/>
                    <a:p>
                      <a:endParaRPr lang="en-US"/>
                    </a:p>
                  </a:txBody>
                  <a:tcPr/>
                </a:tc>
                <a:extLst>
                  <a:ext uri="{0D108BD9-81ED-4DB2-BD59-A6C34878D82A}">
                    <a16:rowId xmlns:a16="http://schemas.microsoft.com/office/drawing/2014/main" val="1120005541"/>
                  </a:ext>
                </a:extLst>
              </a:tr>
              <a:tr h="2206557">
                <a:tc>
                  <a:txBody>
                    <a:bodyPr/>
                    <a:lstStyle/>
                    <a:p>
                      <a:pPr marL="285750" indent="-285750" algn="l">
                        <a:buFont typeface="Arial" panose="020B0604020202020204" pitchFamily="34" charset="0"/>
                        <a:buChar char="•"/>
                      </a:pPr>
                      <a:r>
                        <a:rPr lang="en-US">
                          <a:latin typeface="Times New Roman" panose="02020603050405020304" pitchFamily="18" charset="0"/>
                          <a:cs typeface="Times New Roman" panose="02020603050405020304" pitchFamily="18" charset="0"/>
                        </a:rPr>
                        <a:t>Set tour details</a:t>
                      </a:r>
                    </a:p>
                    <a:p>
                      <a:pPr marL="285750" indent="-285750" algn="l">
                        <a:buFont typeface="Arial" panose="020B0604020202020204" pitchFamily="34" charset="0"/>
                        <a:buChar char="•"/>
                      </a:pPr>
                      <a:r>
                        <a:rPr lang="en-US">
                          <a:latin typeface="Times New Roman" panose="02020603050405020304" pitchFamily="18" charset="0"/>
                          <a:cs typeface="Times New Roman" panose="02020603050405020304" pitchFamily="18" charset="0"/>
                        </a:rPr>
                        <a:t>Confirm prices</a:t>
                      </a:r>
                    </a:p>
                    <a:p>
                      <a:pPr marL="285750" indent="-285750" algn="l">
                        <a:buFont typeface="Arial" panose="020B0604020202020204" pitchFamily="34" charset="0"/>
                        <a:buChar char="•"/>
                      </a:pPr>
                      <a:r>
                        <a:rPr lang="en-US">
                          <a:latin typeface="Times New Roman" panose="02020603050405020304" pitchFamily="18" charset="0"/>
                          <a:cs typeface="Times New Roman" panose="02020603050405020304" pitchFamily="18" charset="0"/>
                        </a:rPr>
                        <a:t>Decrease cancellations</a:t>
                      </a:r>
                    </a:p>
                  </a:txBody>
                  <a:tcPr/>
                </a:tc>
                <a:extLst>
                  <a:ext uri="{0D108BD9-81ED-4DB2-BD59-A6C34878D82A}">
                    <a16:rowId xmlns:a16="http://schemas.microsoft.com/office/drawing/2014/main" val="1234544501"/>
                  </a:ext>
                </a:extLst>
              </a:tr>
            </a:tbl>
          </a:graphicData>
        </a:graphic>
      </p:graphicFrame>
      <p:pic>
        <p:nvPicPr>
          <p:cNvPr id="29" name="Graphic 28" descr="Badge Cross outline">
            <a:extLst>
              <a:ext uri="{FF2B5EF4-FFF2-40B4-BE49-F238E27FC236}">
                <a16:creationId xmlns:a16="http://schemas.microsoft.com/office/drawing/2014/main" id="{5E742A30-CBA4-AB45-1CDA-12E949E03B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83827" y="3566395"/>
            <a:ext cx="914400" cy="914400"/>
          </a:xfrm>
          <a:prstGeom prst="rect">
            <a:avLst/>
          </a:prstGeom>
        </p:spPr>
      </p:pic>
      <p:sp>
        <p:nvSpPr>
          <p:cNvPr id="30" name="TextBox 29">
            <a:extLst>
              <a:ext uri="{FF2B5EF4-FFF2-40B4-BE49-F238E27FC236}">
                <a16:creationId xmlns:a16="http://schemas.microsoft.com/office/drawing/2014/main" id="{F23792C6-5167-612D-4E4A-12E179EE5332}"/>
              </a:ext>
            </a:extLst>
          </p:cNvPr>
          <p:cNvSpPr txBox="1"/>
          <p:nvPr/>
        </p:nvSpPr>
        <p:spPr>
          <a:xfrm>
            <a:off x="8755488" y="3619450"/>
            <a:ext cx="1923312" cy="830997"/>
          </a:xfrm>
          <a:prstGeom prst="rect">
            <a:avLst/>
          </a:prstGeom>
          <a:noFill/>
        </p:spPr>
        <p:txBody>
          <a:bodyPr wrap="square" rtlCol="0">
            <a:spAutoFit/>
          </a:bodyPr>
          <a:lstStyle/>
          <a:p>
            <a:r>
              <a:rPr lang="de-DE" sz="2400" err="1">
                <a:latin typeface="Times New Roman" panose="02020603050405020304" pitchFamily="18" charset="0"/>
                <a:cs typeface="Times New Roman" panose="02020603050405020304" pitchFamily="18" charset="0"/>
              </a:rPr>
              <a:t>Fewer</a:t>
            </a:r>
            <a:r>
              <a:rPr lang="de-DE" sz="2400">
                <a:latin typeface="Times New Roman" panose="02020603050405020304" pitchFamily="18" charset="0"/>
                <a:cs typeface="Times New Roman" panose="02020603050405020304" pitchFamily="18" charset="0"/>
              </a:rPr>
              <a:t> </a:t>
            </a:r>
            <a:r>
              <a:rPr lang="de-DE" sz="2400" err="1">
                <a:latin typeface="Times New Roman" panose="02020603050405020304" pitchFamily="18" charset="0"/>
                <a:cs typeface="Times New Roman" panose="02020603050405020304" pitchFamily="18" charset="0"/>
              </a:rPr>
              <a:t>Cancellations</a:t>
            </a:r>
            <a:endParaRPr lang="en-US" sz="240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2B47DBF-4CF2-3460-58F5-B5F93BB40791}"/>
              </a:ext>
            </a:extLst>
          </p:cNvPr>
          <p:cNvSpPr txBox="1"/>
          <p:nvPr/>
        </p:nvSpPr>
        <p:spPr>
          <a:xfrm rot="16200000">
            <a:off x="-1922136" y="3013502"/>
            <a:ext cx="4649030" cy="830997"/>
          </a:xfrm>
          <a:prstGeom prst="rect">
            <a:avLst/>
          </a:prstGeom>
          <a:noFill/>
        </p:spPr>
        <p:txBody>
          <a:bodyPr wrap="none" rtlCol="0">
            <a:spAutoFit/>
          </a:bodyPr>
          <a:lstStyle/>
          <a:p>
            <a:pPr algn="ctr"/>
            <a:r>
              <a:rPr lang="en-IN" sz="4800" dirty="0">
                <a:latin typeface="Times New Roman" panose="02020603050405020304" pitchFamily="18" charset="0"/>
                <a:cs typeface="Times New Roman" panose="02020603050405020304" pitchFamily="18" charset="0"/>
              </a:rPr>
              <a:t>The Solutions for </a:t>
            </a:r>
          </a:p>
        </p:txBody>
      </p:sp>
    </p:spTree>
    <p:extLst>
      <p:ext uri="{BB962C8B-B14F-4D97-AF65-F5344CB8AC3E}">
        <p14:creationId xmlns:p14="http://schemas.microsoft.com/office/powerpoint/2010/main" val="343331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AF5B76FA-5210-051A-2D6A-F279ED0D7598}"/>
              </a:ext>
            </a:extLst>
          </p:cNvPr>
          <p:cNvGraphicFramePr>
            <a:graphicFrameLocks noGrp="1"/>
          </p:cNvGraphicFramePr>
          <p:nvPr>
            <p:extLst>
              <p:ext uri="{D42A27DB-BD31-4B8C-83A1-F6EECF244321}">
                <p14:modId xmlns:p14="http://schemas.microsoft.com/office/powerpoint/2010/main" val="3920797859"/>
              </p:ext>
            </p:extLst>
          </p:nvPr>
        </p:nvGraphicFramePr>
        <p:xfrm>
          <a:off x="2682378" y="1813835"/>
          <a:ext cx="2837712" cy="3230330"/>
        </p:xfrm>
        <a:graphic>
          <a:graphicData uri="http://schemas.openxmlformats.org/drawingml/2006/table">
            <a:tbl>
              <a:tblPr firstRow="1" bandRow="1">
                <a:tableStyleId>{5C22544A-7EE6-4342-B048-85BDC9FD1C3A}</a:tableStyleId>
              </a:tblPr>
              <a:tblGrid>
                <a:gridCol w="2837712">
                  <a:extLst>
                    <a:ext uri="{9D8B030D-6E8A-4147-A177-3AD203B41FA5}">
                      <a16:colId xmlns:a16="http://schemas.microsoft.com/office/drawing/2014/main" val="2533550826"/>
                    </a:ext>
                  </a:extLst>
                </a:gridCol>
              </a:tblGrid>
              <a:tr h="1023773">
                <a:tc>
                  <a:txBody>
                    <a:bodyPr/>
                    <a:lstStyle/>
                    <a:p>
                      <a:endParaRPr lang="en-US"/>
                    </a:p>
                  </a:txBody>
                  <a:tcPr/>
                </a:tc>
                <a:extLst>
                  <a:ext uri="{0D108BD9-81ED-4DB2-BD59-A6C34878D82A}">
                    <a16:rowId xmlns:a16="http://schemas.microsoft.com/office/drawing/2014/main" val="1120005541"/>
                  </a:ext>
                </a:extLst>
              </a:tr>
              <a:tr h="2206557">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Driver counteroffer pricing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Driver's perspective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Enhanced flexibility</a:t>
                      </a:r>
                    </a:p>
                    <a:p>
                      <a:endParaRPr lang="en-US" dirty="0"/>
                    </a:p>
                  </a:txBody>
                  <a:tcPr/>
                </a:tc>
                <a:extLst>
                  <a:ext uri="{0D108BD9-81ED-4DB2-BD59-A6C34878D82A}">
                    <a16:rowId xmlns:a16="http://schemas.microsoft.com/office/drawing/2014/main" val="1234544501"/>
                  </a:ext>
                </a:extLst>
              </a:tr>
            </a:tbl>
          </a:graphicData>
        </a:graphic>
      </p:graphicFrame>
      <p:sp>
        <p:nvSpPr>
          <p:cNvPr id="5" name="TextBox 4">
            <a:extLst>
              <a:ext uri="{FF2B5EF4-FFF2-40B4-BE49-F238E27FC236}">
                <a16:creationId xmlns:a16="http://schemas.microsoft.com/office/drawing/2014/main" id="{1A682C82-A289-55AB-521E-93D9C92F8AD1}"/>
              </a:ext>
            </a:extLst>
          </p:cNvPr>
          <p:cNvSpPr txBox="1"/>
          <p:nvPr/>
        </p:nvSpPr>
        <p:spPr>
          <a:xfrm>
            <a:off x="727858" y="0"/>
            <a:ext cx="1661993" cy="6858000"/>
          </a:xfrm>
          <a:prstGeom prst="rect">
            <a:avLst/>
          </a:prstGeom>
          <a:solidFill>
            <a:schemeClr val="accent3">
              <a:lumMod val="75000"/>
            </a:schemeClr>
          </a:solidFill>
        </p:spPr>
        <p:txBody>
          <a:bodyPr vert="vert270" wrap="square" rtlCol="0" anchor="ctr">
            <a:spAutoFit/>
          </a:bodyPr>
          <a:lstStyle/>
          <a:p>
            <a:pPr algn="ctr"/>
            <a:r>
              <a:rPr lang="de-DE" sz="9600" dirty="0">
                <a:latin typeface="Times New Roman" panose="02020603050405020304" pitchFamily="18" charset="0"/>
                <a:cs typeface="Times New Roman" panose="02020603050405020304" pitchFamily="18" charset="0"/>
              </a:rPr>
              <a:t>Drivers</a:t>
            </a:r>
            <a:endParaRPr lang="en-US" sz="9600" dirty="0">
              <a:latin typeface="Times New Roman" panose="02020603050405020304" pitchFamily="18" charset="0"/>
              <a:cs typeface="Times New Roman" panose="02020603050405020304" pitchFamily="18" charset="0"/>
            </a:endParaRPr>
          </a:p>
        </p:txBody>
      </p:sp>
      <p:pic>
        <p:nvPicPr>
          <p:cNvPr id="10" name="Graphic 9" descr="Coins outline">
            <a:extLst>
              <a:ext uri="{FF2B5EF4-FFF2-40B4-BE49-F238E27FC236}">
                <a16:creationId xmlns:a16="http://schemas.microsoft.com/office/drawing/2014/main" id="{BB646FBB-A3F1-3027-C839-B1AC1B69CC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82378" y="1914020"/>
            <a:ext cx="914400" cy="914400"/>
          </a:xfrm>
          <a:prstGeom prst="rect">
            <a:avLst/>
          </a:prstGeom>
        </p:spPr>
      </p:pic>
      <p:sp>
        <p:nvSpPr>
          <p:cNvPr id="11" name="TextBox 10">
            <a:extLst>
              <a:ext uri="{FF2B5EF4-FFF2-40B4-BE49-F238E27FC236}">
                <a16:creationId xmlns:a16="http://schemas.microsoft.com/office/drawing/2014/main" id="{AFCE35E2-F8CD-6FAE-8926-9C3044B79575}"/>
              </a:ext>
            </a:extLst>
          </p:cNvPr>
          <p:cNvSpPr txBox="1"/>
          <p:nvPr/>
        </p:nvSpPr>
        <p:spPr>
          <a:xfrm>
            <a:off x="3618044" y="1914019"/>
            <a:ext cx="1923312" cy="830997"/>
          </a:xfrm>
          <a:prstGeom prst="rect">
            <a:avLst/>
          </a:prstGeom>
          <a:noFill/>
        </p:spPr>
        <p:txBody>
          <a:bodyPr wrap="square" rtlCol="0">
            <a:spAutoFit/>
          </a:bodyPr>
          <a:lstStyle/>
          <a:p>
            <a:r>
              <a:rPr lang="de-DE" sz="2400">
                <a:latin typeface="Times New Roman" panose="02020603050405020304" pitchFamily="18" charset="0"/>
                <a:cs typeface="Times New Roman" panose="02020603050405020304" pitchFamily="18" charset="0"/>
              </a:rPr>
              <a:t>Real-time </a:t>
            </a:r>
            <a:r>
              <a:rPr lang="de-DE" sz="2400" err="1">
                <a:latin typeface="Times New Roman" panose="02020603050405020304" pitchFamily="18" charset="0"/>
                <a:cs typeface="Times New Roman" panose="02020603050405020304" pitchFamily="18" charset="0"/>
              </a:rPr>
              <a:t>Negotiation</a:t>
            </a:r>
            <a:endParaRPr lang="en-US" sz="2400">
              <a:latin typeface="Times New Roman" panose="02020603050405020304" pitchFamily="18" charset="0"/>
              <a:cs typeface="Times New Roman" panose="02020603050405020304" pitchFamily="18" charset="0"/>
            </a:endParaRPr>
          </a:p>
        </p:txBody>
      </p:sp>
      <p:graphicFrame>
        <p:nvGraphicFramePr>
          <p:cNvPr id="12" name="Table 4">
            <a:extLst>
              <a:ext uri="{FF2B5EF4-FFF2-40B4-BE49-F238E27FC236}">
                <a16:creationId xmlns:a16="http://schemas.microsoft.com/office/drawing/2014/main" id="{EB179B18-FEF4-9828-B217-B1872D996D83}"/>
              </a:ext>
            </a:extLst>
          </p:cNvPr>
          <p:cNvGraphicFramePr>
            <a:graphicFrameLocks noGrp="1"/>
          </p:cNvGraphicFramePr>
          <p:nvPr>
            <p:extLst>
              <p:ext uri="{D42A27DB-BD31-4B8C-83A1-F6EECF244321}">
                <p14:modId xmlns:p14="http://schemas.microsoft.com/office/powerpoint/2010/main" val="2254096884"/>
              </p:ext>
            </p:extLst>
          </p:nvPr>
        </p:nvGraphicFramePr>
        <p:xfrm>
          <a:off x="5863580" y="1801084"/>
          <a:ext cx="2837712" cy="3230330"/>
        </p:xfrm>
        <a:graphic>
          <a:graphicData uri="http://schemas.openxmlformats.org/drawingml/2006/table">
            <a:tbl>
              <a:tblPr firstRow="1" bandRow="1">
                <a:tableStyleId>{5C22544A-7EE6-4342-B048-85BDC9FD1C3A}</a:tableStyleId>
              </a:tblPr>
              <a:tblGrid>
                <a:gridCol w="2837712">
                  <a:extLst>
                    <a:ext uri="{9D8B030D-6E8A-4147-A177-3AD203B41FA5}">
                      <a16:colId xmlns:a16="http://schemas.microsoft.com/office/drawing/2014/main" val="2533550826"/>
                    </a:ext>
                  </a:extLst>
                </a:gridCol>
              </a:tblGrid>
              <a:tr h="1023773">
                <a:tc>
                  <a:txBody>
                    <a:bodyPr/>
                    <a:lstStyle/>
                    <a:p>
                      <a:endParaRPr lang="en-US"/>
                    </a:p>
                  </a:txBody>
                  <a:tcPr/>
                </a:tc>
                <a:extLst>
                  <a:ext uri="{0D108BD9-81ED-4DB2-BD59-A6C34878D82A}">
                    <a16:rowId xmlns:a16="http://schemas.microsoft.com/office/drawing/2014/main" val="1120005541"/>
                  </a:ext>
                </a:extLst>
              </a:tr>
              <a:tr h="2206557">
                <a:tc>
                  <a:txBody>
                    <a:bodyPr/>
                    <a:lstStyle/>
                    <a:p>
                      <a:pPr marL="285750" indent="-285750">
                        <a:buFont typeface="Arial" panose="020B0604020202020204" pitchFamily="34" charset="0"/>
                        <a:buChar char="•"/>
                      </a:pPr>
                      <a:r>
                        <a:rPr lang="en-IN"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Select preferred riders</a:t>
                      </a:r>
                    </a:p>
                    <a:p>
                      <a:pPr marL="285750" indent="-285750">
                        <a:buFont typeface="Arial" panose="020B0604020202020204" pitchFamily="34" charset="0"/>
                        <a:buChar char="•"/>
                      </a:pPr>
                      <a:r>
                        <a:rPr lang="en-IN"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Based on criteria</a:t>
                      </a:r>
                    </a:p>
                    <a:p>
                      <a:pPr marL="285750" indent="-285750">
                        <a:buFont typeface="Arial" panose="020B0604020202020204" pitchFamily="34" charset="0"/>
                        <a:buChar char="•"/>
                      </a:pPr>
                      <a:r>
                        <a:rPr lang="en-IN"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Control over rides</a:t>
                      </a:r>
                    </a:p>
                    <a:p>
                      <a:endParaRPr lang="en-US" dirty="0"/>
                    </a:p>
                  </a:txBody>
                  <a:tcPr/>
                </a:tc>
                <a:extLst>
                  <a:ext uri="{0D108BD9-81ED-4DB2-BD59-A6C34878D82A}">
                    <a16:rowId xmlns:a16="http://schemas.microsoft.com/office/drawing/2014/main" val="1234544501"/>
                  </a:ext>
                </a:extLst>
              </a:tr>
            </a:tbl>
          </a:graphicData>
        </a:graphic>
      </p:graphicFrame>
      <p:graphicFrame>
        <p:nvGraphicFramePr>
          <p:cNvPr id="13" name="Table 4">
            <a:extLst>
              <a:ext uri="{FF2B5EF4-FFF2-40B4-BE49-F238E27FC236}">
                <a16:creationId xmlns:a16="http://schemas.microsoft.com/office/drawing/2014/main" id="{04E0F55D-A7CE-8AF5-3231-799A610B5095}"/>
              </a:ext>
            </a:extLst>
          </p:cNvPr>
          <p:cNvGraphicFramePr>
            <a:graphicFrameLocks noGrp="1"/>
          </p:cNvGraphicFramePr>
          <p:nvPr>
            <p:extLst>
              <p:ext uri="{D42A27DB-BD31-4B8C-83A1-F6EECF244321}">
                <p14:modId xmlns:p14="http://schemas.microsoft.com/office/powerpoint/2010/main" val="833822486"/>
              </p:ext>
            </p:extLst>
          </p:nvPr>
        </p:nvGraphicFramePr>
        <p:xfrm>
          <a:off x="9044782" y="1801084"/>
          <a:ext cx="2837712" cy="3230330"/>
        </p:xfrm>
        <a:graphic>
          <a:graphicData uri="http://schemas.openxmlformats.org/drawingml/2006/table">
            <a:tbl>
              <a:tblPr firstRow="1" bandRow="1">
                <a:tableStyleId>{5C22544A-7EE6-4342-B048-85BDC9FD1C3A}</a:tableStyleId>
              </a:tblPr>
              <a:tblGrid>
                <a:gridCol w="2837712">
                  <a:extLst>
                    <a:ext uri="{9D8B030D-6E8A-4147-A177-3AD203B41FA5}">
                      <a16:colId xmlns:a16="http://schemas.microsoft.com/office/drawing/2014/main" val="2533550826"/>
                    </a:ext>
                  </a:extLst>
                </a:gridCol>
              </a:tblGrid>
              <a:tr h="1023773">
                <a:tc>
                  <a:txBody>
                    <a:bodyPr/>
                    <a:lstStyle/>
                    <a:p>
                      <a:endParaRPr lang="en-US"/>
                    </a:p>
                  </a:txBody>
                  <a:tcPr/>
                </a:tc>
                <a:extLst>
                  <a:ext uri="{0D108BD9-81ED-4DB2-BD59-A6C34878D82A}">
                    <a16:rowId xmlns:a16="http://schemas.microsoft.com/office/drawing/2014/main" val="1120005541"/>
                  </a:ext>
                </a:extLst>
              </a:tr>
              <a:tr h="2206557">
                <a:tc>
                  <a:txBody>
                    <a:bodyPr/>
                    <a:lstStyle/>
                    <a:p>
                      <a:pPr marL="285750" indent="-285750">
                        <a:buFont typeface="Arial" panose="020B0604020202020204" pitchFamily="34" charset="0"/>
                        <a:buChar char="•"/>
                      </a:pPr>
                      <a:r>
                        <a:rPr lang="en-IN"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Lower commissions at 10%</a:t>
                      </a:r>
                    </a:p>
                    <a:p>
                      <a:pPr marL="285750" indent="-285750">
                        <a:buFont typeface="Arial" panose="020B0604020202020204" pitchFamily="34" charset="0"/>
                        <a:buChar char="•"/>
                      </a:pPr>
                      <a:r>
                        <a:rPr lang="en-IN"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Benefit drivers by increasing their earnings</a:t>
                      </a:r>
                      <a:r>
                        <a:rPr lang="en-IN" sz="1800" b="0" i="0" u="none" strike="noStrike" kern="1200" dirty="0">
                          <a:solidFill>
                            <a:schemeClr val="dk1"/>
                          </a:solidFill>
                          <a:effectLst/>
                          <a:latin typeface="+mn-lt"/>
                          <a:ea typeface="+mn-ea"/>
                          <a:cs typeface="+mn-cs"/>
                        </a:rPr>
                        <a: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34544501"/>
                  </a:ext>
                </a:extLst>
              </a:tr>
            </a:tbl>
          </a:graphicData>
        </a:graphic>
      </p:graphicFrame>
      <p:sp>
        <p:nvSpPr>
          <p:cNvPr id="16" name="TextBox 15">
            <a:extLst>
              <a:ext uri="{FF2B5EF4-FFF2-40B4-BE49-F238E27FC236}">
                <a16:creationId xmlns:a16="http://schemas.microsoft.com/office/drawing/2014/main" id="{B7B0C8C6-28BF-8545-FF9A-890CB3FD7463}"/>
              </a:ext>
            </a:extLst>
          </p:cNvPr>
          <p:cNvSpPr txBox="1"/>
          <p:nvPr/>
        </p:nvSpPr>
        <p:spPr>
          <a:xfrm>
            <a:off x="6756714" y="1925044"/>
            <a:ext cx="1923312" cy="830997"/>
          </a:xfrm>
          <a:prstGeom prst="rect">
            <a:avLst/>
          </a:prstGeom>
          <a:noFill/>
        </p:spPr>
        <p:txBody>
          <a:bodyPr wrap="square" rtlCol="0">
            <a:spAutoFit/>
          </a:bodyPr>
          <a:lstStyle/>
          <a:p>
            <a:r>
              <a:rPr lang="de-DE" sz="2400" dirty="0">
                <a:latin typeface="Times New Roman" panose="02020603050405020304" pitchFamily="18" charset="0"/>
                <a:cs typeface="Times New Roman" panose="02020603050405020304" pitchFamily="18" charset="0"/>
              </a:rPr>
              <a:t>Option to Choose</a:t>
            </a:r>
            <a:endParaRPr lang="en-US" sz="2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9B1CE84A-F695-64EE-67B8-116F6E1F2BAA}"/>
              </a:ext>
            </a:extLst>
          </p:cNvPr>
          <p:cNvSpPr txBox="1"/>
          <p:nvPr/>
        </p:nvSpPr>
        <p:spPr>
          <a:xfrm>
            <a:off x="9959182" y="1909095"/>
            <a:ext cx="1923312" cy="830997"/>
          </a:xfrm>
          <a:prstGeom prst="rect">
            <a:avLst/>
          </a:prstGeom>
          <a:noFill/>
        </p:spPr>
        <p:txBody>
          <a:bodyPr wrap="square" rtlCol="0">
            <a:spAutoFit/>
          </a:bodyPr>
          <a:lstStyle/>
          <a:p>
            <a:r>
              <a:rPr lang="de-DE" sz="2400">
                <a:latin typeface="Times New Roman" panose="02020603050405020304" pitchFamily="18" charset="0"/>
                <a:cs typeface="Times New Roman" panose="02020603050405020304" pitchFamily="18" charset="0"/>
              </a:rPr>
              <a:t>Lower </a:t>
            </a:r>
            <a:r>
              <a:rPr lang="de-DE" sz="2400" err="1">
                <a:latin typeface="Times New Roman" panose="02020603050405020304" pitchFamily="18" charset="0"/>
                <a:cs typeface="Times New Roman" panose="02020603050405020304" pitchFamily="18" charset="0"/>
              </a:rPr>
              <a:t>Commissions</a:t>
            </a:r>
            <a:endParaRPr lang="en-US" sz="240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E43249DF-4042-35CD-5968-063A2A262B87}"/>
              </a:ext>
            </a:extLst>
          </p:cNvPr>
          <p:cNvSpPr txBox="1"/>
          <p:nvPr/>
        </p:nvSpPr>
        <p:spPr>
          <a:xfrm>
            <a:off x="4020751" y="3607059"/>
            <a:ext cx="1923312" cy="461665"/>
          </a:xfrm>
          <a:prstGeom prst="rect">
            <a:avLst/>
          </a:prstGeom>
          <a:noFill/>
        </p:spPr>
        <p:txBody>
          <a:bodyPr wrap="square" rtlCol="0">
            <a:spAutoFit/>
          </a:bodyPr>
          <a:lstStyle/>
          <a:p>
            <a:endParaRPr lang="en-US" sz="2400">
              <a:latin typeface="Times New Roman" panose="02020603050405020304" pitchFamily="18" charset="0"/>
              <a:cs typeface="Times New Roman" panose="02020603050405020304" pitchFamily="18" charset="0"/>
            </a:endParaRPr>
          </a:p>
        </p:txBody>
      </p:sp>
      <p:pic>
        <p:nvPicPr>
          <p:cNvPr id="7" name="Graphic 6" descr="Smiling face outline outline">
            <a:extLst>
              <a:ext uri="{FF2B5EF4-FFF2-40B4-BE49-F238E27FC236}">
                <a16:creationId xmlns:a16="http://schemas.microsoft.com/office/drawing/2014/main" id="{01C697C6-C3FD-422F-B0AE-CA8C27A18C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84846" y="1862406"/>
            <a:ext cx="914400" cy="914400"/>
          </a:xfrm>
          <a:prstGeom prst="rect">
            <a:avLst/>
          </a:prstGeom>
        </p:spPr>
      </p:pic>
      <p:pic>
        <p:nvPicPr>
          <p:cNvPr id="9" name="Graphic 8" descr="Downward trend graph outline">
            <a:extLst>
              <a:ext uri="{FF2B5EF4-FFF2-40B4-BE49-F238E27FC236}">
                <a16:creationId xmlns:a16="http://schemas.microsoft.com/office/drawing/2014/main" id="{2432AD20-6D13-766E-D045-EC6A7EC640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87583" y="1836578"/>
            <a:ext cx="914400" cy="914400"/>
          </a:xfrm>
          <a:prstGeom prst="rect">
            <a:avLst/>
          </a:prstGeom>
        </p:spPr>
      </p:pic>
      <p:sp>
        <p:nvSpPr>
          <p:cNvPr id="2" name="TextBox 1">
            <a:extLst>
              <a:ext uri="{FF2B5EF4-FFF2-40B4-BE49-F238E27FC236}">
                <a16:creationId xmlns:a16="http://schemas.microsoft.com/office/drawing/2014/main" id="{F3CD48AE-5BF6-834F-D06C-F8AAE8BBA553}"/>
              </a:ext>
            </a:extLst>
          </p:cNvPr>
          <p:cNvSpPr txBox="1"/>
          <p:nvPr/>
        </p:nvSpPr>
        <p:spPr>
          <a:xfrm rot="16200000">
            <a:off x="-1922136" y="3013502"/>
            <a:ext cx="4649030" cy="830997"/>
          </a:xfrm>
          <a:prstGeom prst="rect">
            <a:avLst/>
          </a:prstGeom>
          <a:noFill/>
        </p:spPr>
        <p:txBody>
          <a:bodyPr wrap="none" rtlCol="0">
            <a:spAutoFit/>
          </a:bodyPr>
          <a:lstStyle/>
          <a:p>
            <a:pPr algn="ctr"/>
            <a:r>
              <a:rPr lang="en-IN" sz="4800" dirty="0">
                <a:latin typeface="Times New Roman" panose="02020603050405020304" pitchFamily="18" charset="0"/>
                <a:cs typeface="Times New Roman" panose="02020603050405020304" pitchFamily="18" charset="0"/>
              </a:rPr>
              <a:t>The Solutions for </a:t>
            </a:r>
          </a:p>
        </p:txBody>
      </p:sp>
    </p:spTree>
    <p:extLst>
      <p:ext uri="{BB962C8B-B14F-4D97-AF65-F5344CB8AC3E}">
        <p14:creationId xmlns:p14="http://schemas.microsoft.com/office/powerpoint/2010/main" val="1762097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pic>
        <p:nvPicPr>
          <p:cNvPr id="2" name="WhatsApp Video 2024-02-29 at 23.31.06_d1f251b6">
            <a:hlinkClick r:id="" action="ppaction://media"/>
            <a:extLst>
              <a:ext uri="{FF2B5EF4-FFF2-40B4-BE49-F238E27FC236}">
                <a16:creationId xmlns:a16="http://schemas.microsoft.com/office/drawing/2014/main" id="{E217BA9B-1AD2-B20B-969B-042DF0AE736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91195" y="985602"/>
            <a:ext cx="9134528" cy="5161614"/>
          </a:xfrm>
          <a:prstGeom prst="rect">
            <a:avLst/>
          </a:prstGeom>
        </p:spPr>
      </p:pic>
      <p:sp>
        <p:nvSpPr>
          <p:cNvPr id="4" name="TextBox 3">
            <a:extLst>
              <a:ext uri="{FF2B5EF4-FFF2-40B4-BE49-F238E27FC236}">
                <a16:creationId xmlns:a16="http://schemas.microsoft.com/office/drawing/2014/main" id="{846AE691-E9C6-F2B9-D4A0-ECEE125C6AB5}"/>
              </a:ext>
            </a:extLst>
          </p:cNvPr>
          <p:cNvSpPr txBox="1"/>
          <p:nvPr/>
        </p:nvSpPr>
        <p:spPr>
          <a:xfrm>
            <a:off x="3954250" y="205576"/>
            <a:ext cx="44084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dirty="0">
                <a:latin typeface="Times New Roman" panose="02020603050405020304" pitchFamily="18" charset="0"/>
                <a:cs typeface="Times New Roman" panose="02020603050405020304" pitchFamily="18" charset="0"/>
              </a:rPr>
              <a:t>Application Demo</a:t>
            </a:r>
          </a:p>
        </p:txBody>
      </p:sp>
    </p:spTree>
    <p:extLst>
      <p:ext uri="{BB962C8B-B14F-4D97-AF65-F5344CB8AC3E}">
        <p14:creationId xmlns:p14="http://schemas.microsoft.com/office/powerpoint/2010/main" val="187296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84E5FC-31D1-CF64-A639-71751CEF2D1C}"/>
              </a:ext>
            </a:extLst>
          </p:cNvPr>
          <p:cNvSpPr txBox="1"/>
          <p:nvPr/>
        </p:nvSpPr>
        <p:spPr>
          <a:xfrm>
            <a:off x="4507423" y="6124923"/>
            <a:ext cx="368054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Times New Roman" panose="02020603050405020304" pitchFamily="18" charset="0"/>
                <a:cs typeface="Times New Roman" panose="02020603050405020304" pitchFamily="18" charset="0"/>
              </a:rPr>
              <a:t>Website Link: </a:t>
            </a:r>
            <a:r>
              <a:rPr lang="en-US" sz="2000" dirty="0" err="1">
                <a:latin typeface="Times New Roman" panose="02020603050405020304" pitchFamily="18" charset="0"/>
                <a:cs typeface="Times New Roman" panose="02020603050405020304" pitchFamily="18" charset="0"/>
                <a:hlinkClick r:id="rId2"/>
              </a:rPr>
              <a:t>BidCab</a:t>
            </a:r>
            <a:endParaRPr lang="en-US" sz="2000" dirty="0">
              <a:latin typeface="Times New Roman" panose="02020603050405020304" pitchFamily="18" charset="0"/>
              <a:cs typeface="Times New Roman" panose="02020603050405020304" pitchFamily="18" charset="0"/>
            </a:endParaRPr>
          </a:p>
        </p:txBody>
      </p:sp>
      <p:pic>
        <p:nvPicPr>
          <p:cNvPr id="4" name="Picture 3" descr="A screenshot of a taxi cab&#10;&#10;Description automatically generated">
            <a:extLst>
              <a:ext uri="{FF2B5EF4-FFF2-40B4-BE49-F238E27FC236}">
                <a16:creationId xmlns:a16="http://schemas.microsoft.com/office/drawing/2014/main" id="{39808CD2-7F67-6CF9-276D-8C2007CAED51}"/>
              </a:ext>
            </a:extLst>
          </p:cNvPr>
          <p:cNvPicPr>
            <a:picLocks noChangeAspect="1"/>
          </p:cNvPicPr>
          <p:nvPr/>
        </p:nvPicPr>
        <p:blipFill>
          <a:blip r:embed="rId3"/>
          <a:stretch>
            <a:fillRect/>
          </a:stretch>
        </p:blipFill>
        <p:spPr>
          <a:xfrm>
            <a:off x="0" y="560626"/>
            <a:ext cx="12192000" cy="5411960"/>
          </a:xfrm>
          <a:prstGeom prst="rect">
            <a:avLst/>
          </a:prstGeom>
        </p:spPr>
      </p:pic>
    </p:spTree>
    <p:extLst>
      <p:ext uri="{BB962C8B-B14F-4D97-AF65-F5344CB8AC3E}">
        <p14:creationId xmlns:p14="http://schemas.microsoft.com/office/powerpoint/2010/main" val="4090636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22D66A-26D6-F1B6-CC67-552B60113A46}"/>
              </a:ext>
            </a:extLst>
          </p:cNvPr>
          <p:cNvSpPr>
            <a:spLocks noGrp="1"/>
          </p:cNvSpPr>
          <p:nvPr>
            <p:ph type="title"/>
          </p:nvPr>
        </p:nvSpPr>
        <p:spPr>
          <a:xfrm>
            <a:off x="130628" y="133440"/>
            <a:ext cx="12061371" cy="1325563"/>
          </a:xfrm>
        </p:spPr>
        <p:txBody>
          <a:bodyPr>
            <a:normAutofit/>
          </a:bodyPr>
          <a:lstStyle/>
          <a:p>
            <a:r>
              <a:rPr lang="en-IN" sz="4800" dirty="0">
                <a:latin typeface="Times New Roman" panose="02020603050405020304" pitchFamily="18" charset="0"/>
                <a:cs typeface="Times New Roman" panose="02020603050405020304" pitchFamily="18" charset="0"/>
              </a:rPr>
              <a:t>So Why Now? </a:t>
            </a:r>
          </a:p>
        </p:txBody>
      </p:sp>
      <p:pic>
        <p:nvPicPr>
          <p:cNvPr id="4" name="Picture 3">
            <a:extLst>
              <a:ext uri="{FF2B5EF4-FFF2-40B4-BE49-F238E27FC236}">
                <a16:creationId xmlns:a16="http://schemas.microsoft.com/office/drawing/2014/main" id="{69FB49BC-12C6-2136-9B37-4218562F2003}"/>
              </a:ext>
            </a:extLst>
          </p:cNvPr>
          <p:cNvPicPr>
            <a:picLocks noChangeAspect="1"/>
          </p:cNvPicPr>
          <p:nvPr/>
        </p:nvPicPr>
        <p:blipFill>
          <a:blip r:embed="rId2"/>
          <a:stretch>
            <a:fillRect/>
          </a:stretch>
        </p:blipFill>
        <p:spPr>
          <a:xfrm>
            <a:off x="2363734" y="1360714"/>
            <a:ext cx="1230466" cy="1230466"/>
          </a:xfrm>
          <a:prstGeom prst="rect">
            <a:avLst/>
          </a:prstGeom>
          <a:ln>
            <a:noFill/>
          </a:ln>
        </p:spPr>
      </p:pic>
      <p:pic>
        <p:nvPicPr>
          <p:cNvPr id="5" name="Picture 4">
            <a:extLst>
              <a:ext uri="{FF2B5EF4-FFF2-40B4-BE49-F238E27FC236}">
                <a16:creationId xmlns:a16="http://schemas.microsoft.com/office/drawing/2014/main" id="{D1D159E0-C07F-1004-F24D-F6BB2760508F}"/>
              </a:ext>
            </a:extLst>
          </p:cNvPr>
          <p:cNvPicPr>
            <a:picLocks noChangeAspect="1"/>
          </p:cNvPicPr>
          <p:nvPr/>
        </p:nvPicPr>
        <p:blipFill>
          <a:blip r:embed="rId3"/>
          <a:stretch>
            <a:fillRect/>
          </a:stretch>
        </p:blipFill>
        <p:spPr>
          <a:xfrm>
            <a:off x="5827306" y="1360714"/>
            <a:ext cx="1230466" cy="1230466"/>
          </a:xfrm>
          <a:prstGeom prst="rect">
            <a:avLst/>
          </a:prstGeom>
          <a:ln>
            <a:noFill/>
          </a:ln>
        </p:spPr>
      </p:pic>
      <p:pic>
        <p:nvPicPr>
          <p:cNvPr id="6" name="Picture 5">
            <a:extLst>
              <a:ext uri="{FF2B5EF4-FFF2-40B4-BE49-F238E27FC236}">
                <a16:creationId xmlns:a16="http://schemas.microsoft.com/office/drawing/2014/main" id="{6646A517-F4A0-945A-3A76-EEAAE6CF9FD1}"/>
              </a:ext>
            </a:extLst>
          </p:cNvPr>
          <p:cNvPicPr>
            <a:picLocks noChangeAspect="1"/>
          </p:cNvPicPr>
          <p:nvPr/>
        </p:nvPicPr>
        <p:blipFill>
          <a:blip r:embed="rId4"/>
          <a:stretch>
            <a:fillRect/>
          </a:stretch>
        </p:blipFill>
        <p:spPr>
          <a:xfrm>
            <a:off x="9442850" y="1361094"/>
            <a:ext cx="1230466" cy="1230466"/>
          </a:xfrm>
          <a:prstGeom prst="rect">
            <a:avLst/>
          </a:prstGeom>
          <a:ln>
            <a:noFill/>
          </a:ln>
        </p:spPr>
      </p:pic>
      <p:sp>
        <p:nvSpPr>
          <p:cNvPr id="7" name="Rectangle: Rounded Corners 6">
            <a:extLst>
              <a:ext uri="{FF2B5EF4-FFF2-40B4-BE49-F238E27FC236}">
                <a16:creationId xmlns:a16="http://schemas.microsoft.com/office/drawing/2014/main" id="{D0B32F89-73A6-1425-F292-D2EAB6080FB1}"/>
              </a:ext>
            </a:extLst>
          </p:cNvPr>
          <p:cNvSpPr/>
          <p:nvPr/>
        </p:nvSpPr>
        <p:spPr>
          <a:xfrm>
            <a:off x="1489773" y="2800068"/>
            <a:ext cx="2657682" cy="325972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b="1" dirty="0">
                <a:solidFill>
                  <a:schemeClr val="bg1"/>
                </a:solidFill>
                <a:latin typeface="Times New Roman" panose="02020603050405020304" pitchFamily="18" charset="0"/>
                <a:cs typeface="Times New Roman" panose="02020603050405020304" pitchFamily="18" charset="0"/>
              </a:rPr>
              <a:t>1st to the Market</a:t>
            </a:r>
          </a:p>
          <a:p>
            <a:pPr algn="ctr"/>
            <a:endParaRPr lang="en-US" sz="1400" dirty="0">
              <a:solidFill>
                <a:schemeClr val="bg1"/>
              </a:solidFill>
              <a:latin typeface="Times New Roman" panose="02020603050405020304" pitchFamily="18" charset="0"/>
              <a:cs typeface="Times New Roman" panose="02020603050405020304" pitchFamily="18" charset="0"/>
            </a:endParaRPr>
          </a:p>
          <a:p>
            <a:pPr algn="ctr"/>
            <a:r>
              <a:rPr lang="en-US" sz="1400" dirty="0">
                <a:solidFill>
                  <a:schemeClr val="bg1"/>
                </a:solidFill>
                <a:latin typeface="Times New Roman" panose="02020603050405020304" pitchFamily="18" charset="0"/>
                <a:cs typeface="Times New Roman" panose="02020603050405020304" pitchFamily="18" charset="0"/>
              </a:rPr>
              <a:t>Our ride-hailing app empowers users with greater control and customization. For drivers, we revolutionize the experience by providing autonomy in selecting customers based on price, distance, location, customer rating, and trip time, ensuring a dynamic and efficient platform for both riders and drivers.</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7390B5D1-E274-26C2-CDA3-B8846CE9A8AC}"/>
              </a:ext>
            </a:extLst>
          </p:cNvPr>
          <p:cNvSpPr/>
          <p:nvPr/>
        </p:nvSpPr>
        <p:spPr>
          <a:xfrm>
            <a:off x="5384206" y="2856935"/>
            <a:ext cx="2255578" cy="325972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IN" b="1" dirty="0">
                <a:solidFill>
                  <a:schemeClr val="bg1"/>
                </a:solidFill>
                <a:latin typeface="Times New Roman" panose="02020603050405020304" pitchFamily="18" charset="0"/>
                <a:cs typeface="Times New Roman" panose="02020603050405020304" pitchFamily="18" charset="0"/>
              </a:rPr>
              <a:t>Market Shift</a:t>
            </a:r>
            <a:endParaRPr lang="en-US" b="1" dirty="0">
              <a:solidFill>
                <a:schemeClr val="bg1"/>
              </a:solidFill>
              <a:latin typeface="Times New Roman" panose="02020603050405020304" pitchFamily="18" charset="0"/>
              <a:cs typeface="Times New Roman" panose="02020603050405020304" pitchFamily="18" charset="0"/>
            </a:endParaRPr>
          </a:p>
          <a:p>
            <a:pPr algn="ctr"/>
            <a:endParaRPr lang="en-US" sz="1400" dirty="0">
              <a:solidFill>
                <a:schemeClr val="bg1"/>
              </a:solidFill>
              <a:latin typeface="Times New Roman" panose="02020603050405020304" pitchFamily="18" charset="0"/>
              <a:cs typeface="Times New Roman" panose="02020603050405020304" pitchFamily="18" charset="0"/>
            </a:endParaRPr>
          </a:p>
          <a:p>
            <a:pPr algn="ctr"/>
            <a:r>
              <a:rPr lang="en-US" sz="1400" dirty="0">
                <a:solidFill>
                  <a:schemeClr val="bg1"/>
                </a:solidFill>
                <a:latin typeface="Times New Roman" panose="02020603050405020304" pitchFamily="18" charset="0"/>
                <a:cs typeface="Times New Roman" panose="02020603050405020304" pitchFamily="18" charset="0"/>
              </a:rPr>
              <a:t>Seize the market shift from traditional taxis to ride-hailing services. With traditional taxis declining by 5% and ride-hailing services surging by 9.39%, our app is perfectly positioned to lead the way in this transformative era of transportation</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F6C3C004-1074-770A-2BA9-12C39D1CEC4A}"/>
              </a:ext>
            </a:extLst>
          </p:cNvPr>
          <p:cNvSpPr/>
          <p:nvPr/>
        </p:nvSpPr>
        <p:spPr>
          <a:xfrm>
            <a:off x="8930294" y="2856935"/>
            <a:ext cx="2255578" cy="325972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IN" b="1" dirty="0">
                <a:solidFill>
                  <a:schemeClr val="bg1"/>
                </a:solidFill>
                <a:latin typeface="Times New Roman" panose="02020603050405020304" pitchFamily="18" charset="0"/>
                <a:cs typeface="Times New Roman" panose="02020603050405020304" pitchFamily="18" charset="0"/>
              </a:rPr>
              <a:t>Reliable Mobility</a:t>
            </a:r>
            <a:endParaRPr lang="en-US" b="1" dirty="0">
              <a:solidFill>
                <a:schemeClr val="bg1"/>
              </a:solidFill>
              <a:latin typeface="Times New Roman" panose="02020603050405020304" pitchFamily="18" charset="0"/>
              <a:cs typeface="Times New Roman" panose="02020603050405020304" pitchFamily="18" charset="0"/>
            </a:endParaRPr>
          </a:p>
          <a:p>
            <a:pPr algn="ctr"/>
            <a:endParaRPr lang="en-US" sz="1400" dirty="0">
              <a:solidFill>
                <a:schemeClr val="bg1"/>
              </a:solidFill>
              <a:latin typeface="Times New Roman" panose="02020603050405020304" pitchFamily="18" charset="0"/>
              <a:cs typeface="Times New Roman" panose="02020603050405020304" pitchFamily="18" charset="0"/>
            </a:endParaRPr>
          </a:p>
          <a:p>
            <a:pPr algn="ctr"/>
            <a:r>
              <a:rPr lang="en-US" sz="1400" dirty="0">
                <a:solidFill>
                  <a:schemeClr val="bg1"/>
                </a:solidFill>
                <a:latin typeface="Times New Roman" panose="02020603050405020304" pitchFamily="18" charset="0"/>
                <a:cs typeface="Times New Roman" panose="02020603050405020304" pitchFamily="18" charset="0"/>
              </a:rPr>
              <a:t>The challenges of frequent strikes and delays in public transport, our ride-hailing app can leverage this situation.</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2807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E7B8276-D979-7F25-17BB-522EA3DF7E2D}"/>
              </a:ext>
            </a:extLst>
          </p:cNvPr>
          <p:cNvPicPr>
            <a:picLocks noChangeAspect="1"/>
          </p:cNvPicPr>
          <p:nvPr/>
        </p:nvPicPr>
        <p:blipFill>
          <a:blip r:embed="rId2"/>
          <a:stretch>
            <a:fillRect/>
          </a:stretch>
        </p:blipFill>
        <p:spPr>
          <a:xfrm>
            <a:off x="518160" y="1124095"/>
            <a:ext cx="11155680" cy="4609809"/>
          </a:xfrm>
          <a:prstGeom prst="rect">
            <a:avLst/>
          </a:prstGeom>
        </p:spPr>
      </p:pic>
      <p:sp>
        <p:nvSpPr>
          <p:cNvPr id="2" name="TextBox 1">
            <a:extLst>
              <a:ext uri="{FF2B5EF4-FFF2-40B4-BE49-F238E27FC236}">
                <a16:creationId xmlns:a16="http://schemas.microsoft.com/office/drawing/2014/main" id="{03B9ED92-3AB3-22FA-02F5-B727456F4B84}"/>
              </a:ext>
            </a:extLst>
          </p:cNvPr>
          <p:cNvSpPr txBox="1"/>
          <p:nvPr/>
        </p:nvSpPr>
        <p:spPr>
          <a:xfrm>
            <a:off x="141514" y="195943"/>
            <a:ext cx="8392886" cy="830997"/>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Market Size </a:t>
            </a:r>
          </a:p>
        </p:txBody>
      </p:sp>
    </p:spTree>
    <p:extLst>
      <p:ext uri="{BB962C8B-B14F-4D97-AF65-F5344CB8AC3E}">
        <p14:creationId xmlns:p14="http://schemas.microsoft.com/office/powerpoint/2010/main" val="24673880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2670</TotalTime>
  <Words>693</Words>
  <Application>Microsoft Office PowerPoint</Application>
  <PresentationFormat>Widescreen</PresentationFormat>
  <Paragraphs>131</Paragraphs>
  <Slides>19</Slides>
  <Notes>0</Notes>
  <HiddenSlides>2</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Arial</vt:lpstr>
      <vt:lpstr>Calibri</vt:lpstr>
      <vt:lpstr>Calibri Light</vt:lpstr>
      <vt:lpstr>Cambria Math</vt:lpstr>
      <vt:lpstr>Times New Roman</vt:lpstr>
      <vt:lpstr>Wingdings</vt:lpstr>
      <vt:lpstr>Wingdings,Sans-Serif</vt:lpstr>
      <vt:lpstr>Office Theme</vt:lpstr>
      <vt:lpstr>Custom Design</vt:lpstr>
      <vt:lpstr>BIDCAB</vt:lpstr>
      <vt:lpstr>Pain Points</vt:lpstr>
      <vt:lpstr>Pain Points</vt:lpstr>
      <vt:lpstr>PowerPoint Presentation</vt:lpstr>
      <vt:lpstr>PowerPoint Presentation</vt:lpstr>
      <vt:lpstr>PowerPoint Presentation</vt:lpstr>
      <vt:lpstr>PowerPoint Presentation</vt:lpstr>
      <vt:lpstr>So Why Now?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BIDCAB</dc:title>
  <dc:creator>Vasudha Verma</dc:creator>
  <cp:lastModifiedBy>Anany Agarwal</cp:lastModifiedBy>
  <cp:revision>5</cp:revision>
  <dcterms:created xsi:type="dcterms:W3CDTF">2024-03-11T15:08:02Z</dcterms:created>
  <dcterms:modified xsi:type="dcterms:W3CDTF">2024-03-15T10:03:14Z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e952e98-911c-4aff-840a-f71bc6baaf7f_Enabled">
    <vt:lpwstr>true</vt:lpwstr>
  </property>
  <property fmtid="{D5CDD505-2E9C-101B-9397-08002B2CF9AE}" pid="3" name="MSIP_Label_2e952e98-911c-4aff-840a-f71bc6baaf7f_SetDate">
    <vt:lpwstr>2024-03-11T17:24:56Z</vt:lpwstr>
  </property>
  <property fmtid="{D5CDD505-2E9C-101B-9397-08002B2CF9AE}" pid="4" name="MSIP_Label_2e952e98-911c-4aff-840a-f71bc6baaf7f_Method">
    <vt:lpwstr>Standard</vt:lpwstr>
  </property>
  <property fmtid="{D5CDD505-2E9C-101B-9397-08002B2CF9AE}" pid="5" name="MSIP_Label_2e952e98-911c-4aff-840a-f71bc6baaf7f_Name">
    <vt:lpwstr>2e952e98-911c-4aff-840a-f71bc6baaf7f</vt:lpwstr>
  </property>
  <property fmtid="{D5CDD505-2E9C-101B-9397-08002B2CF9AE}" pid="6" name="MSIP_Label_2e952e98-911c-4aff-840a-f71bc6baaf7f_SiteId">
    <vt:lpwstr>e00ddcdf-1e0f-4be5-a37a-894a4731986a</vt:lpwstr>
  </property>
  <property fmtid="{D5CDD505-2E9C-101B-9397-08002B2CF9AE}" pid="7" name="MSIP_Label_2e952e98-911c-4aff-840a-f71bc6baaf7f_ActionId">
    <vt:lpwstr>dad31469-3d8b-48e2-a631-c425f4855978</vt:lpwstr>
  </property>
  <property fmtid="{D5CDD505-2E9C-101B-9397-08002B2CF9AE}" pid="8" name="MSIP_Label_2e952e98-911c-4aff-840a-f71bc6baaf7f_ContentBits">
    <vt:lpwstr>2</vt:lpwstr>
  </property>
  <property fmtid="{D5CDD505-2E9C-101B-9397-08002B2CF9AE}" pid="9" name="ClassificationContentMarkingFooterLocations">
    <vt:lpwstr>Office Theme:8\Custom Design:8</vt:lpwstr>
  </property>
  <property fmtid="{D5CDD505-2E9C-101B-9397-08002B2CF9AE}" pid="10" name="ClassificationContentMarkingFooterText">
    <vt:lpwstr>Internal</vt:lpwstr>
  </property>
</Properties>
</file>